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10287000" cx="18288000"/>
  <p:notesSz cx="18288000" cy="10287000"/>
  <p:embeddedFontLst>
    <p:embeddedFont>
      <p:font typeface="Roboto"/>
      <p:regular r:id="rId51"/>
      <p:bold r:id="rId52"/>
      <p:italic r:id="rId53"/>
      <p:boldItalic r:id="rId54"/>
    </p:embeddedFont>
    <p:embeddedFont>
      <p:font typeface="Tahom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57" roundtripDataSignature="AMtx7mjuN3AG8wOoIQamiGrbtH4GL2Ln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17493F-3495-42CD-85E0-74D453F0CE5C}">
  <a:tblStyle styleId="{3017493F-3495-42CD-85E0-74D453F0CE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Tahoma-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Tahoma-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dc399c912_1_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dc399c912_1_2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dc399c912_1_3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dc399c912_1_3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dfd7826e3_0_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dfd7826e3_0_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dfd7826e3_0_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dfd7826e3_0_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dc399c912_1_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dc399c912_1_2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5f8c27c6_0_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15f8c27c6_0_2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0d8e3d411_0_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0d8e3d411_0_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e03310559_1_1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e03310559_1_1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dc399c912_1_4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dc399c912_1_4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dc399c912_4_2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1dc399c912_4_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dfd7826e3_0_4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1dfd7826e3_0_4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e03310559_1_4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1e03310559_1_4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12224e555_1_9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12224e555_1_9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367f06f38_0_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367f06f38_0_1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e96bfff58_0_13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e96bfff58_0_13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367f06f38_0_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367f06f38_0_2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367f06f38_0_3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367f06f38_0_3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12224e555_1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12224e555_1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0ce8acb67_1_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0ce8acb67_1_1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0d8e3d411_0_9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0d8e3d411_0_9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0d8e3d411_0_8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0d8e3d411_0_8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0d8e3d411_0_7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0d8e3d411_0_7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0ce8acb67_1_2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0ce8acb67_1_2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12224e555_1_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12224e555_1_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0ce8acb67_1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0ce8acb67_1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2ed392232_0_2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2ed392232_0_2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dc399c912_1_1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dc399c912_1_1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2ed392232_0_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2ed392232_0_4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ed392232_0_60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2ed392232_0_60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2ed392232_0_61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2ed392232_0_61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2ed392232_0_6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2ed392232_0_61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dc399c912_0_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dc399c912_0_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sdfdsfsdfdsfds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e4c7146f9_0_9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e4c7146f9_0_9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e4c7146f9_0_11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11e4c7146f9_0_1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12224e555_1_9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12224e555_1_9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e4c7146f9_0_14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e4c7146f9_0_14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6.png"/><Relationship Id="rId7"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7" name="Shape 17"/>
        <p:cNvGrpSpPr/>
        <p:nvPr/>
      </p:nvGrpSpPr>
      <p:grpSpPr>
        <a:xfrm>
          <a:off x="0" y="0"/>
          <a:ext cx="0" cy="0"/>
          <a:chOff x="0" y="0"/>
          <a:chExt cx="0" cy="0"/>
        </a:xfrm>
      </p:grpSpPr>
      <p:sp>
        <p:nvSpPr>
          <p:cNvPr id="18" name="Google Shape;18;p16"/>
          <p:cNvSpPr txBox="1"/>
          <p:nvPr>
            <p:ph type="title"/>
          </p:nvPr>
        </p:nvSpPr>
        <p:spPr>
          <a:xfrm>
            <a:off x="6853619" y="4336795"/>
            <a:ext cx="4580761"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17"/>
          <p:cNvSpPr txBox="1"/>
          <p:nvPr>
            <p:ph type="title"/>
          </p:nvPr>
        </p:nvSpPr>
        <p:spPr>
          <a:xfrm>
            <a:off x="6853619" y="4336795"/>
            <a:ext cx="4580761"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7"/>
          <p:cNvSpPr txBox="1"/>
          <p:nvPr>
            <p:ph idx="1" type="body"/>
          </p:nvPr>
        </p:nvSpPr>
        <p:spPr>
          <a:xfrm>
            <a:off x="1154149" y="2239035"/>
            <a:ext cx="15979700" cy="505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1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8" name="Shape 28"/>
        <p:cNvGrpSpPr/>
        <p:nvPr/>
      </p:nvGrpSpPr>
      <p:grpSpPr>
        <a:xfrm>
          <a:off x="0" y="0"/>
          <a:ext cx="0" cy="0"/>
          <a:chOff x="0" y="0"/>
          <a:chExt cx="0" cy="0"/>
        </a:xfrm>
      </p:grpSpPr>
      <p:pic>
        <p:nvPicPr>
          <p:cNvPr id="29" name="Google Shape;29;p18"/>
          <p:cNvPicPr preferRelativeResize="0"/>
          <p:nvPr/>
        </p:nvPicPr>
        <p:blipFill rotWithShape="1">
          <a:blip r:embed="rId2">
            <a:alphaModFix/>
          </a:blip>
          <a:srcRect b="0" l="0" r="0" t="0"/>
          <a:stretch/>
        </p:blipFill>
        <p:spPr>
          <a:xfrm>
            <a:off x="0" y="1"/>
            <a:ext cx="18257330" cy="1451466"/>
          </a:xfrm>
          <a:prstGeom prst="rect">
            <a:avLst/>
          </a:prstGeom>
          <a:noFill/>
          <a:ln>
            <a:noFill/>
          </a:ln>
        </p:spPr>
      </p:pic>
      <p:sp>
        <p:nvSpPr>
          <p:cNvPr id="30" name="Google Shape;30;p18"/>
          <p:cNvSpPr/>
          <p:nvPr/>
        </p:nvSpPr>
        <p:spPr>
          <a:xfrm>
            <a:off x="0" y="11"/>
            <a:ext cx="18270855" cy="1471295"/>
          </a:xfrm>
          <a:custGeom>
            <a:rect b="b" l="l" r="r" t="t"/>
            <a:pathLst>
              <a:path extrusionOk="0" h="1471295" w="18270855">
                <a:moveTo>
                  <a:pt x="18270614" y="0"/>
                </a:moveTo>
                <a:lnTo>
                  <a:pt x="18256327" y="0"/>
                </a:lnTo>
                <a:lnTo>
                  <a:pt x="18242039" y="0"/>
                </a:lnTo>
                <a:lnTo>
                  <a:pt x="0" y="0"/>
                </a:lnTo>
                <a:lnTo>
                  <a:pt x="0" y="14338"/>
                </a:lnTo>
                <a:lnTo>
                  <a:pt x="18242039" y="14338"/>
                </a:lnTo>
                <a:lnTo>
                  <a:pt x="18242039" y="1443139"/>
                </a:lnTo>
                <a:lnTo>
                  <a:pt x="0" y="1443139"/>
                </a:lnTo>
                <a:lnTo>
                  <a:pt x="0" y="1457147"/>
                </a:lnTo>
                <a:lnTo>
                  <a:pt x="0" y="1464779"/>
                </a:lnTo>
                <a:lnTo>
                  <a:pt x="0" y="1471142"/>
                </a:lnTo>
                <a:lnTo>
                  <a:pt x="18267820" y="1471142"/>
                </a:lnTo>
                <a:lnTo>
                  <a:pt x="18267820" y="1464779"/>
                </a:lnTo>
                <a:lnTo>
                  <a:pt x="18270614" y="1464779"/>
                </a:lnTo>
                <a:lnTo>
                  <a:pt x="18270614" y="1457261"/>
                </a:lnTo>
                <a:lnTo>
                  <a:pt x="18270614" y="13995"/>
                </a:lnTo>
                <a:lnTo>
                  <a:pt x="18270614" y="0"/>
                </a:lnTo>
                <a:close/>
              </a:path>
            </a:pathLst>
          </a:custGeom>
          <a:solidFill>
            <a:srgbClr val="4170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 name="Google Shape;31;p18"/>
          <p:cNvSpPr/>
          <p:nvPr/>
        </p:nvSpPr>
        <p:spPr>
          <a:xfrm>
            <a:off x="2615" y="9718921"/>
            <a:ext cx="18285460" cy="568325"/>
          </a:xfrm>
          <a:custGeom>
            <a:rect b="b" l="l" r="r" t="t"/>
            <a:pathLst>
              <a:path extrusionOk="0" h="568325" w="18285460">
                <a:moveTo>
                  <a:pt x="0" y="0"/>
                </a:moveTo>
                <a:lnTo>
                  <a:pt x="18285383" y="0"/>
                </a:lnTo>
                <a:lnTo>
                  <a:pt x="18285383" y="568078"/>
                </a:lnTo>
                <a:lnTo>
                  <a:pt x="0" y="568078"/>
                </a:lnTo>
                <a:lnTo>
                  <a:pt x="0" y="0"/>
                </a:lnTo>
                <a:close/>
              </a:path>
            </a:pathLst>
          </a:custGeom>
          <a:solidFill>
            <a:srgbClr val="E7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 name="Google Shape;32;p18"/>
          <p:cNvPicPr preferRelativeResize="0"/>
          <p:nvPr/>
        </p:nvPicPr>
        <p:blipFill rotWithShape="1">
          <a:blip r:embed="rId3">
            <a:alphaModFix/>
          </a:blip>
          <a:srcRect b="0" l="0" r="0" t="0"/>
          <a:stretch/>
        </p:blipFill>
        <p:spPr>
          <a:xfrm>
            <a:off x="15041159" y="9782640"/>
            <a:ext cx="2238374" cy="466724"/>
          </a:xfrm>
          <a:prstGeom prst="rect">
            <a:avLst/>
          </a:prstGeom>
          <a:noFill/>
          <a:ln>
            <a:noFill/>
          </a:ln>
        </p:spPr>
      </p:pic>
      <p:pic>
        <p:nvPicPr>
          <p:cNvPr id="33" name="Google Shape;33;p18"/>
          <p:cNvPicPr preferRelativeResize="0"/>
          <p:nvPr/>
        </p:nvPicPr>
        <p:blipFill rotWithShape="1">
          <a:blip r:embed="rId4">
            <a:alphaModFix/>
          </a:blip>
          <a:srcRect b="0" l="0" r="0" t="0"/>
          <a:stretch/>
        </p:blipFill>
        <p:spPr>
          <a:xfrm>
            <a:off x="472499" y="9906840"/>
            <a:ext cx="3895724" cy="228599"/>
          </a:xfrm>
          <a:prstGeom prst="rect">
            <a:avLst/>
          </a:prstGeom>
          <a:noFill/>
          <a:ln>
            <a:noFill/>
          </a:ln>
        </p:spPr>
      </p:pic>
      <p:pic>
        <p:nvPicPr>
          <p:cNvPr id="34" name="Google Shape;34;p18"/>
          <p:cNvPicPr preferRelativeResize="0"/>
          <p:nvPr/>
        </p:nvPicPr>
        <p:blipFill rotWithShape="1">
          <a:blip r:embed="rId5">
            <a:alphaModFix/>
          </a:blip>
          <a:srcRect b="0" l="0" r="0" t="0"/>
          <a:stretch/>
        </p:blipFill>
        <p:spPr>
          <a:xfrm>
            <a:off x="0" y="1"/>
            <a:ext cx="18287571" cy="1428749"/>
          </a:xfrm>
          <a:prstGeom prst="rect">
            <a:avLst/>
          </a:prstGeom>
          <a:noFill/>
          <a:ln>
            <a:noFill/>
          </a:ln>
        </p:spPr>
      </p:pic>
      <p:pic>
        <p:nvPicPr>
          <p:cNvPr id="35" name="Google Shape;35;p18"/>
          <p:cNvPicPr preferRelativeResize="0"/>
          <p:nvPr/>
        </p:nvPicPr>
        <p:blipFill rotWithShape="1">
          <a:blip r:embed="rId6">
            <a:alphaModFix/>
          </a:blip>
          <a:srcRect b="0" l="0" r="0" t="0"/>
          <a:stretch/>
        </p:blipFill>
        <p:spPr>
          <a:xfrm>
            <a:off x="3376826" y="3183374"/>
            <a:ext cx="9772649" cy="6372224"/>
          </a:xfrm>
          <a:prstGeom prst="rect">
            <a:avLst/>
          </a:prstGeom>
          <a:noFill/>
          <a:ln>
            <a:noFill/>
          </a:ln>
        </p:spPr>
      </p:pic>
      <p:pic>
        <p:nvPicPr>
          <p:cNvPr id="36" name="Google Shape;36;p18"/>
          <p:cNvPicPr preferRelativeResize="0"/>
          <p:nvPr/>
        </p:nvPicPr>
        <p:blipFill rotWithShape="1">
          <a:blip r:embed="rId7">
            <a:alphaModFix/>
          </a:blip>
          <a:srcRect b="0" l="0" r="0" t="0"/>
          <a:stretch/>
        </p:blipFill>
        <p:spPr>
          <a:xfrm>
            <a:off x="8264506" y="5755235"/>
            <a:ext cx="1228724" cy="1228724"/>
          </a:xfrm>
          <a:prstGeom prst="rect">
            <a:avLst/>
          </a:prstGeom>
          <a:noFill/>
          <a:ln>
            <a:noFill/>
          </a:ln>
        </p:spPr>
      </p:pic>
      <p:sp>
        <p:nvSpPr>
          <p:cNvPr id="37" name="Google Shape;37;p18"/>
          <p:cNvSpPr txBox="1"/>
          <p:nvPr>
            <p:ph type="ctrTitle"/>
          </p:nvPr>
        </p:nvSpPr>
        <p:spPr>
          <a:xfrm>
            <a:off x="596937" y="316732"/>
            <a:ext cx="17094125" cy="8483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 name="Shape 42"/>
        <p:cNvGrpSpPr/>
        <p:nvPr/>
      </p:nvGrpSpPr>
      <p:grpSpPr>
        <a:xfrm>
          <a:off x="0" y="0"/>
          <a:ext cx="0" cy="0"/>
          <a:chOff x="0" y="0"/>
          <a:chExt cx="0" cy="0"/>
        </a:xfrm>
      </p:grpSpPr>
      <p:sp>
        <p:nvSpPr>
          <p:cNvPr id="43" name="Google Shape;43;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sp>
        <p:nvSpPr>
          <p:cNvPr id="47" name="Google Shape;47;p20"/>
          <p:cNvSpPr txBox="1"/>
          <p:nvPr>
            <p:ph type="title"/>
          </p:nvPr>
        </p:nvSpPr>
        <p:spPr>
          <a:xfrm>
            <a:off x="6853619" y="4336795"/>
            <a:ext cx="4580761"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0"/>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0"/>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3"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jpg"/><Relationship Id="rId11" Type="http://schemas.openxmlformats.org/officeDocument/2006/relationships/theme" Target="../theme/theme1.xml"/><Relationship Id="rId10" Type="http://schemas.openxmlformats.org/officeDocument/2006/relationships/slideLayout" Target="../slideLayouts/slideLayout6.xml"/><Relationship Id="rId9" Type="http://schemas.openxmlformats.org/officeDocument/2006/relationships/slideLayout" Target="../slideLayouts/slideLayout5.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5"/>
          <p:cNvPicPr preferRelativeResize="0"/>
          <p:nvPr/>
        </p:nvPicPr>
        <p:blipFill rotWithShape="1">
          <a:blip r:embed="rId1">
            <a:alphaModFix/>
          </a:blip>
          <a:srcRect b="0" l="0" r="0" t="0"/>
          <a:stretch/>
        </p:blipFill>
        <p:spPr>
          <a:xfrm>
            <a:off x="0" y="0"/>
            <a:ext cx="18257330" cy="1451466"/>
          </a:xfrm>
          <a:prstGeom prst="rect">
            <a:avLst/>
          </a:prstGeom>
          <a:noFill/>
          <a:ln>
            <a:noFill/>
          </a:ln>
        </p:spPr>
      </p:pic>
      <p:sp>
        <p:nvSpPr>
          <p:cNvPr id="7" name="Google Shape;7;p15"/>
          <p:cNvSpPr/>
          <p:nvPr/>
        </p:nvSpPr>
        <p:spPr>
          <a:xfrm>
            <a:off x="0" y="11"/>
            <a:ext cx="18270855" cy="1471295"/>
          </a:xfrm>
          <a:custGeom>
            <a:rect b="b" l="l" r="r" t="t"/>
            <a:pathLst>
              <a:path extrusionOk="0" h="1471295" w="18270855">
                <a:moveTo>
                  <a:pt x="18270614" y="0"/>
                </a:moveTo>
                <a:lnTo>
                  <a:pt x="18256327" y="0"/>
                </a:lnTo>
                <a:lnTo>
                  <a:pt x="18242039" y="0"/>
                </a:lnTo>
                <a:lnTo>
                  <a:pt x="0" y="0"/>
                </a:lnTo>
                <a:lnTo>
                  <a:pt x="0" y="14338"/>
                </a:lnTo>
                <a:lnTo>
                  <a:pt x="18242039" y="14338"/>
                </a:lnTo>
                <a:lnTo>
                  <a:pt x="18242039" y="1443139"/>
                </a:lnTo>
                <a:lnTo>
                  <a:pt x="0" y="1443139"/>
                </a:lnTo>
                <a:lnTo>
                  <a:pt x="0" y="1457134"/>
                </a:lnTo>
                <a:lnTo>
                  <a:pt x="0" y="1464779"/>
                </a:lnTo>
                <a:lnTo>
                  <a:pt x="0" y="1471142"/>
                </a:lnTo>
                <a:lnTo>
                  <a:pt x="18267820" y="1471142"/>
                </a:lnTo>
                <a:lnTo>
                  <a:pt x="18267820" y="1464779"/>
                </a:lnTo>
                <a:lnTo>
                  <a:pt x="18270614" y="1464779"/>
                </a:lnTo>
                <a:lnTo>
                  <a:pt x="18270614" y="1457261"/>
                </a:lnTo>
                <a:lnTo>
                  <a:pt x="18270614" y="13995"/>
                </a:lnTo>
                <a:lnTo>
                  <a:pt x="18270614" y="0"/>
                </a:lnTo>
                <a:close/>
              </a:path>
            </a:pathLst>
          </a:custGeom>
          <a:solidFill>
            <a:srgbClr val="41709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 name="Google Shape;8;p15"/>
          <p:cNvSpPr/>
          <p:nvPr/>
        </p:nvSpPr>
        <p:spPr>
          <a:xfrm>
            <a:off x="2615" y="9718928"/>
            <a:ext cx="18285460" cy="568325"/>
          </a:xfrm>
          <a:custGeom>
            <a:rect b="b" l="l" r="r" t="t"/>
            <a:pathLst>
              <a:path extrusionOk="0" h="568325" w="18285460">
                <a:moveTo>
                  <a:pt x="0" y="0"/>
                </a:moveTo>
                <a:lnTo>
                  <a:pt x="18285383" y="0"/>
                </a:lnTo>
                <a:lnTo>
                  <a:pt x="18285383" y="568071"/>
                </a:lnTo>
                <a:lnTo>
                  <a:pt x="0" y="568071"/>
                </a:lnTo>
                <a:lnTo>
                  <a:pt x="0" y="0"/>
                </a:lnTo>
                <a:close/>
              </a:path>
            </a:pathLst>
          </a:custGeom>
          <a:solidFill>
            <a:srgbClr val="E7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 name="Google Shape;9;p15"/>
          <p:cNvPicPr preferRelativeResize="0"/>
          <p:nvPr/>
        </p:nvPicPr>
        <p:blipFill rotWithShape="1">
          <a:blip r:embed="rId2">
            <a:alphaModFix/>
          </a:blip>
          <a:srcRect b="0" l="0" r="0" t="0"/>
          <a:stretch/>
        </p:blipFill>
        <p:spPr>
          <a:xfrm>
            <a:off x="15041159" y="9782638"/>
            <a:ext cx="2238374" cy="466724"/>
          </a:xfrm>
          <a:prstGeom prst="rect">
            <a:avLst/>
          </a:prstGeom>
          <a:noFill/>
          <a:ln>
            <a:noFill/>
          </a:ln>
        </p:spPr>
      </p:pic>
      <p:pic>
        <p:nvPicPr>
          <p:cNvPr id="10" name="Google Shape;10;p15"/>
          <p:cNvPicPr preferRelativeResize="0"/>
          <p:nvPr/>
        </p:nvPicPr>
        <p:blipFill rotWithShape="1">
          <a:blip r:embed="rId3">
            <a:alphaModFix/>
          </a:blip>
          <a:srcRect b="0" l="0" r="0" t="0"/>
          <a:stretch/>
        </p:blipFill>
        <p:spPr>
          <a:xfrm>
            <a:off x="472499" y="9906832"/>
            <a:ext cx="3895724" cy="228599"/>
          </a:xfrm>
          <a:prstGeom prst="rect">
            <a:avLst/>
          </a:prstGeom>
          <a:noFill/>
          <a:ln>
            <a:noFill/>
          </a:ln>
        </p:spPr>
      </p:pic>
      <p:pic>
        <p:nvPicPr>
          <p:cNvPr id="11" name="Google Shape;11;p15"/>
          <p:cNvPicPr preferRelativeResize="0"/>
          <p:nvPr/>
        </p:nvPicPr>
        <p:blipFill rotWithShape="1">
          <a:blip r:embed="rId4">
            <a:alphaModFix/>
          </a:blip>
          <a:srcRect b="0" l="0" r="0" t="0"/>
          <a:stretch/>
        </p:blipFill>
        <p:spPr>
          <a:xfrm>
            <a:off x="0" y="0"/>
            <a:ext cx="18287571" cy="1428749"/>
          </a:xfrm>
          <a:prstGeom prst="rect">
            <a:avLst/>
          </a:prstGeom>
          <a:noFill/>
          <a:ln>
            <a:noFill/>
          </a:ln>
        </p:spPr>
      </p:pic>
      <p:sp>
        <p:nvSpPr>
          <p:cNvPr id="12" name="Google Shape;12;p15"/>
          <p:cNvSpPr txBox="1"/>
          <p:nvPr>
            <p:ph type="title"/>
          </p:nvPr>
        </p:nvSpPr>
        <p:spPr>
          <a:xfrm>
            <a:off x="6853619" y="4336795"/>
            <a:ext cx="4580761" cy="10312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66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5"/>
          <p:cNvSpPr txBox="1"/>
          <p:nvPr>
            <p:ph idx="1" type="body"/>
          </p:nvPr>
        </p:nvSpPr>
        <p:spPr>
          <a:xfrm>
            <a:off x="1154149" y="2239035"/>
            <a:ext cx="15979700" cy="50546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 name="Google Shape;14;p1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1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 name="Google Shape;16;p1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jpg"/><Relationship Id="rId7"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errit.onap.org/r/gitweb?p=sdnc/northbound.git;a=blob;f=generic-resource-api/model/swagger/src/main/yaml/generic-resource.yaml;h=d6fb00a39e0580239caaa5cc93e1bfc0ad162617;hb=refs/heads/master" TargetMode="External"/><Relationship Id="rId4" Type="http://schemas.openxmlformats.org/officeDocument/2006/relationships/hyperlink" Target="https://docs.onap.org/projects/onap-appc/en/latest/APPC-LCM-API-Guide/APPC-LCM-API-Guide.html" TargetMode="External"/><Relationship Id="rId5" Type="http://schemas.openxmlformats.org/officeDocument/2006/relationships/hyperlink" Target="https://docs.onap.org/projects/onap-appc/en/latest/APPC-LCM-API-Guide/APPC-LCM-API-Guid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2.png"/><Relationship Id="rId10" Type="http://schemas.openxmlformats.org/officeDocument/2006/relationships/image" Target="../media/image38.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26.png"/><Relationship Id="rId8"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1.pn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62.png"/><Relationship Id="rId5"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iki.onap.org/display/DW/APP-C+Chef+Adapter" TargetMode="Externa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hyperlink" Target="https://github.com/onap/sdnc-northbound/" TargetMode="External"/><Relationship Id="rId7" Type="http://schemas.openxmlformats.org/officeDocument/2006/relationships/hyperlink" Target="https://github.com/onap/sdnc-northbou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0.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7.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gerrit.onap.org/r/gitweb?p=ccsdk/distribution.git;a=tree;f=dgbuilder;h=f488e0b9de0f7f044b09413f9e0301ca780d45a5;hb=HEAD" TargetMode="External"/><Relationship Id="rId4" Type="http://schemas.openxmlformats.org/officeDocument/2006/relationships/hyperlink" Target="https://gerrit.onap.org/r/gitweb?p=sdnc/northbound.git;a=tree" TargetMode="External"/><Relationship Id="rId5" Type="http://schemas.openxmlformats.org/officeDocument/2006/relationships/hyperlink" Target="https://gerrit.onap.org/r/gitweb?p=ccsdk/sli.git;a=tree" TargetMode="External"/><Relationship Id="rId6" Type="http://schemas.openxmlformats.org/officeDocument/2006/relationships/hyperlink" Target="https://gerrit.onap.org/r/gitweb?p=ccsdk/sli.git;a=tree;f=adaptors;h=f7f7fd1739185f1a1287d276cc15d47c277c7d2c;hb=HEAD" TargetMode="External"/><Relationship Id="rId7" Type="http://schemas.openxmlformats.org/officeDocument/2006/relationships/hyperlink" Target="https://gerrit.onap.org/r/gitweb?p=sdnc/oam.git;a=tree;f=platform-logic;h=4a30657ad4bc2bfdfdc11ca31fdad7d9de6c4449;hb=refs/heads/istanbul" TargetMode="External"/><Relationship Id="rId8" Type="http://schemas.openxmlformats.org/officeDocument/2006/relationships/hyperlink" Target="https://gerrit.onap.org/r/gitweb?p=sdnc/oam.git;a=tree;f=installation;h=bdeb23ff38e719a4a573e139a143d6771c6b9b7f;hb=refs/heads/istanbu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90.png"/><Relationship Id="rId7"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1.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0" y="0"/>
            <a:ext cx="18257330" cy="1451466"/>
          </a:xfrm>
          <a:prstGeom prst="rect">
            <a:avLst/>
          </a:prstGeom>
          <a:noFill/>
          <a:ln>
            <a:noFill/>
          </a:ln>
        </p:spPr>
      </p:pic>
      <p:grpSp>
        <p:nvGrpSpPr>
          <p:cNvPr id="59" name="Google Shape;59;p1"/>
          <p:cNvGrpSpPr/>
          <p:nvPr/>
        </p:nvGrpSpPr>
        <p:grpSpPr>
          <a:xfrm>
            <a:off x="0" y="0"/>
            <a:ext cx="18288075" cy="10287244"/>
            <a:chOff x="0" y="0"/>
            <a:chExt cx="18288075" cy="10287244"/>
          </a:xfrm>
        </p:grpSpPr>
        <p:sp>
          <p:nvSpPr>
            <p:cNvPr id="60" name="Google Shape;60;p1"/>
            <p:cNvSpPr/>
            <p:nvPr/>
          </p:nvSpPr>
          <p:spPr>
            <a:xfrm>
              <a:off x="2615" y="9718919"/>
              <a:ext cx="18285460" cy="568325"/>
            </a:xfrm>
            <a:custGeom>
              <a:rect b="b" l="l" r="r" t="t"/>
              <a:pathLst>
                <a:path extrusionOk="0" h="568325" w="18285460">
                  <a:moveTo>
                    <a:pt x="0" y="0"/>
                  </a:moveTo>
                  <a:lnTo>
                    <a:pt x="18285383" y="0"/>
                  </a:lnTo>
                  <a:lnTo>
                    <a:pt x="18285383" y="568079"/>
                  </a:lnTo>
                  <a:lnTo>
                    <a:pt x="0" y="568079"/>
                  </a:lnTo>
                  <a:lnTo>
                    <a:pt x="0" y="0"/>
                  </a:lnTo>
                  <a:close/>
                </a:path>
              </a:pathLst>
            </a:custGeom>
            <a:solidFill>
              <a:srgbClr val="E7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1" name="Google Shape;61;p1"/>
            <p:cNvPicPr preferRelativeResize="0"/>
            <p:nvPr/>
          </p:nvPicPr>
          <p:blipFill rotWithShape="1">
            <a:blip r:embed="rId4">
              <a:alphaModFix/>
            </a:blip>
            <a:srcRect b="0" l="0" r="0" t="0"/>
            <a:stretch/>
          </p:blipFill>
          <p:spPr>
            <a:xfrm>
              <a:off x="15041159" y="9782639"/>
              <a:ext cx="2238374" cy="466724"/>
            </a:xfrm>
            <a:prstGeom prst="rect">
              <a:avLst/>
            </a:prstGeom>
            <a:noFill/>
            <a:ln>
              <a:noFill/>
            </a:ln>
          </p:spPr>
        </p:pic>
        <p:pic>
          <p:nvPicPr>
            <p:cNvPr id="62" name="Google Shape;62;p1"/>
            <p:cNvPicPr preferRelativeResize="0"/>
            <p:nvPr/>
          </p:nvPicPr>
          <p:blipFill rotWithShape="1">
            <a:blip r:embed="rId5">
              <a:alphaModFix/>
            </a:blip>
            <a:srcRect b="0" l="0" r="0" t="0"/>
            <a:stretch/>
          </p:blipFill>
          <p:spPr>
            <a:xfrm>
              <a:off x="472499" y="9906839"/>
              <a:ext cx="3895724" cy="228599"/>
            </a:xfrm>
            <a:prstGeom prst="rect">
              <a:avLst/>
            </a:prstGeom>
            <a:noFill/>
            <a:ln>
              <a:noFill/>
            </a:ln>
          </p:spPr>
        </p:pic>
        <p:pic>
          <p:nvPicPr>
            <p:cNvPr id="63" name="Google Shape;63;p1"/>
            <p:cNvPicPr preferRelativeResize="0"/>
            <p:nvPr/>
          </p:nvPicPr>
          <p:blipFill rotWithShape="1">
            <a:blip r:embed="rId6">
              <a:alphaModFix/>
            </a:blip>
            <a:srcRect b="0" l="0" r="0" t="0"/>
            <a:stretch/>
          </p:blipFill>
          <p:spPr>
            <a:xfrm>
              <a:off x="0" y="0"/>
              <a:ext cx="18257023" cy="10283024"/>
            </a:xfrm>
            <a:prstGeom prst="rect">
              <a:avLst/>
            </a:prstGeom>
            <a:noFill/>
            <a:ln>
              <a:noFill/>
            </a:ln>
          </p:spPr>
        </p:pic>
        <p:sp>
          <p:nvSpPr>
            <p:cNvPr id="64" name="Google Shape;64;p1"/>
            <p:cNvSpPr/>
            <p:nvPr/>
          </p:nvSpPr>
          <p:spPr>
            <a:xfrm>
              <a:off x="0" y="0"/>
              <a:ext cx="18275935" cy="2787015"/>
            </a:xfrm>
            <a:custGeom>
              <a:rect b="b" l="l" r="r" t="t"/>
              <a:pathLst>
                <a:path extrusionOk="0" h="2787015" w="18275935">
                  <a:moveTo>
                    <a:pt x="0" y="2786825"/>
                  </a:moveTo>
                  <a:lnTo>
                    <a:pt x="0" y="0"/>
                  </a:lnTo>
                  <a:lnTo>
                    <a:pt x="18275822" y="0"/>
                  </a:lnTo>
                  <a:lnTo>
                    <a:pt x="18275822" y="2786825"/>
                  </a:lnTo>
                  <a:lnTo>
                    <a:pt x="0" y="27868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5" name="Google Shape;65;p1"/>
            <p:cNvPicPr preferRelativeResize="0"/>
            <p:nvPr/>
          </p:nvPicPr>
          <p:blipFill rotWithShape="1">
            <a:blip r:embed="rId7">
              <a:alphaModFix/>
            </a:blip>
            <a:srcRect b="0" l="0" r="0" t="0"/>
            <a:stretch/>
          </p:blipFill>
          <p:spPr>
            <a:xfrm>
              <a:off x="549720" y="748980"/>
              <a:ext cx="5657849" cy="1181099"/>
            </a:xfrm>
            <a:prstGeom prst="rect">
              <a:avLst/>
            </a:prstGeom>
            <a:noFill/>
            <a:ln>
              <a:noFill/>
            </a:ln>
          </p:spPr>
        </p:pic>
      </p:grpSp>
      <p:sp>
        <p:nvSpPr>
          <p:cNvPr id="66" name="Google Shape;66;p1"/>
          <p:cNvSpPr txBox="1"/>
          <p:nvPr>
            <p:ph type="title"/>
          </p:nvPr>
        </p:nvSpPr>
        <p:spPr>
          <a:xfrm>
            <a:off x="1096437" y="4385936"/>
            <a:ext cx="13834110" cy="894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700">
                <a:solidFill>
                  <a:srgbClr val="FFFFFF"/>
                </a:solidFill>
              </a:rPr>
              <a:t>Software Defined Network Controller</a:t>
            </a:r>
            <a:endParaRPr sz="5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11dc399c912_1_22"/>
          <p:cNvPicPr preferRelativeResize="0"/>
          <p:nvPr/>
        </p:nvPicPr>
        <p:blipFill>
          <a:blip r:embed="rId3">
            <a:alphaModFix/>
          </a:blip>
          <a:stretch>
            <a:fillRect/>
          </a:stretch>
        </p:blipFill>
        <p:spPr>
          <a:xfrm>
            <a:off x="805450" y="1750100"/>
            <a:ext cx="16677100" cy="7597875"/>
          </a:xfrm>
          <a:prstGeom prst="rect">
            <a:avLst/>
          </a:prstGeom>
          <a:noFill/>
          <a:ln>
            <a:noFill/>
          </a:ln>
        </p:spPr>
      </p:pic>
      <p:sp>
        <p:nvSpPr>
          <p:cNvPr id="142" name="Google Shape;142;g11dc399c912_1_22"/>
          <p:cNvSpPr txBox="1"/>
          <p:nvPr>
            <p:ph type="title"/>
          </p:nvPr>
        </p:nvSpPr>
        <p:spPr>
          <a:xfrm>
            <a:off x="567052" y="318375"/>
            <a:ext cx="150738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DG/SLI Design/Runtime - Flow</a:t>
            </a:r>
            <a:endParaRPr sz="50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1dc399c912_1_38"/>
          <p:cNvSpPr txBox="1"/>
          <p:nvPr>
            <p:ph type="title"/>
          </p:nvPr>
        </p:nvSpPr>
        <p:spPr>
          <a:xfrm>
            <a:off x="567052" y="318375"/>
            <a:ext cx="150738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API &amp; External Interaction</a:t>
            </a:r>
            <a:endParaRPr sz="5050"/>
          </a:p>
        </p:txBody>
      </p:sp>
      <p:sp>
        <p:nvSpPr>
          <p:cNvPr id="148" name="Google Shape;148;g11dc399c912_1_38"/>
          <p:cNvSpPr txBox="1"/>
          <p:nvPr/>
        </p:nvSpPr>
        <p:spPr>
          <a:xfrm>
            <a:off x="1709825" y="1895550"/>
            <a:ext cx="4653000" cy="5079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t/>
            </a:r>
            <a:endParaRPr sz="2100">
              <a:latin typeface="Calibri"/>
              <a:ea typeface="Calibri"/>
              <a:cs typeface="Calibri"/>
              <a:sym typeface="Calibri"/>
            </a:endParaRPr>
          </a:p>
        </p:txBody>
      </p:sp>
      <p:pic>
        <p:nvPicPr>
          <p:cNvPr id="149" name="Google Shape;149;g11dc399c912_1_38"/>
          <p:cNvPicPr preferRelativeResize="0"/>
          <p:nvPr/>
        </p:nvPicPr>
        <p:blipFill>
          <a:blip r:embed="rId3">
            <a:alphaModFix/>
          </a:blip>
          <a:stretch>
            <a:fillRect/>
          </a:stretch>
        </p:blipFill>
        <p:spPr>
          <a:xfrm>
            <a:off x="704950" y="1606375"/>
            <a:ext cx="11905776" cy="7934826"/>
          </a:xfrm>
          <a:prstGeom prst="rect">
            <a:avLst/>
          </a:prstGeom>
          <a:noFill/>
          <a:ln>
            <a:noFill/>
          </a:ln>
        </p:spPr>
      </p:pic>
      <p:sp>
        <p:nvSpPr>
          <p:cNvPr id="150" name="Google Shape;150;g11dc399c912_1_38"/>
          <p:cNvSpPr txBox="1"/>
          <p:nvPr/>
        </p:nvSpPr>
        <p:spPr>
          <a:xfrm>
            <a:off x="13132800" y="5900525"/>
            <a:ext cx="51552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US" sz="1700"/>
              <a:t>Southbound interface is made up of Java plugins (adapters) to interact with the underlying domains/networks with different protocol/mechanism. </a:t>
            </a:r>
            <a:endParaRPr sz="1700"/>
          </a:p>
          <a:p>
            <a:pPr indent="-336550" lvl="0" marL="457200" rtl="0" algn="l">
              <a:spcBef>
                <a:spcPts val="0"/>
              </a:spcBef>
              <a:spcAft>
                <a:spcPts val="0"/>
              </a:spcAft>
              <a:buSzPts val="1700"/>
              <a:buChar char="●"/>
            </a:pPr>
            <a:r>
              <a:rPr lang="en-US" sz="1700"/>
              <a:t>The DG workflow defines the application logic and one or more plugins can be called. </a:t>
            </a:r>
            <a:endParaRPr sz="1700"/>
          </a:p>
          <a:p>
            <a:pPr indent="-336550" lvl="0" marL="457200" rtl="0" algn="l">
              <a:spcBef>
                <a:spcPts val="0"/>
              </a:spcBef>
              <a:spcAft>
                <a:spcPts val="0"/>
              </a:spcAft>
              <a:buSzPts val="1700"/>
              <a:buChar char="●"/>
            </a:pPr>
            <a:r>
              <a:rPr lang="en-US" sz="1700"/>
              <a:t>Provider and plugin are uploaded in SDNC as bundle in the Opendaylight environment.</a:t>
            </a:r>
            <a:endParaRPr sz="1700"/>
          </a:p>
          <a:p>
            <a:pPr indent="-336550" lvl="0" marL="457200" rtl="0" algn="l">
              <a:spcBef>
                <a:spcPts val="0"/>
              </a:spcBef>
              <a:spcAft>
                <a:spcPts val="0"/>
              </a:spcAft>
              <a:buSzPts val="1700"/>
              <a:buChar char="●"/>
            </a:pPr>
            <a:r>
              <a:rPr lang="en-US" sz="1700"/>
              <a:t>Adaptors currently implemented are ansible, Rest, Netconf, Restconf, SSH, Netbox Client etc</a:t>
            </a:r>
            <a:endParaRPr sz="1700"/>
          </a:p>
        </p:txBody>
      </p:sp>
      <p:sp>
        <p:nvSpPr>
          <p:cNvPr id="151" name="Google Shape;151;g11dc399c912_1_38"/>
          <p:cNvSpPr txBox="1"/>
          <p:nvPr/>
        </p:nvSpPr>
        <p:spPr>
          <a:xfrm>
            <a:off x="13132800" y="1712800"/>
            <a:ext cx="51552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US" sz="1700"/>
              <a:t>The northbound interface is composed of several providers that expose a set of RESTCONF APIs.</a:t>
            </a:r>
            <a:endParaRPr sz="1700"/>
          </a:p>
          <a:p>
            <a:pPr indent="-336550" lvl="0" marL="457200" rtl="0" algn="l">
              <a:spcBef>
                <a:spcPts val="0"/>
              </a:spcBef>
              <a:spcAft>
                <a:spcPts val="0"/>
              </a:spcAft>
              <a:buSzPts val="1700"/>
              <a:buChar char="●"/>
            </a:pPr>
            <a:r>
              <a:rPr lang="en-US" sz="1700"/>
              <a:t>Those APIs are used to interact with different components: </a:t>
            </a:r>
            <a:endParaRPr sz="1700"/>
          </a:p>
          <a:p>
            <a:pPr indent="-336550" lvl="1" marL="914400" rtl="0" algn="l">
              <a:spcBef>
                <a:spcPts val="0"/>
              </a:spcBef>
              <a:spcAft>
                <a:spcPts val="0"/>
              </a:spcAft>
              <a:buClr>
                <a:schemeClr val="dk1"/>
              </a:buClr>
              <a:buSzPts val="1700"/>
              <a:buChar char="○"/>
            </a:pPr>
            <a:r>
              <a:rPr lang="en-US" sz="1700">
                <a:solidFill>
                  <a:schemeClr val="dk1"/>
                </a:solidFill>
              </a:rPr>
              <a:t>DMaaP, for event notifications;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SDC, for the distributions phase (receive and consume TOSCA models);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MSO, for orchestration workflow logic;</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Policy for ,control loop applications.</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AAI,for resource query &amp; update</a:t>
            </a:r>
            <a:endParaRPr sz="1700"/>
          </a:p>
          <a:p>
            <a:pPr indent="-336550" lvl="0" marL="457200" rtl="0" algn="l">
              <a:spcBef>
                <a:spcPts val="0"/>
              </a:spcBef>
              <a:spcAft>
                <a:spcPts val="0"/>
              </a:spcAft>
              <a:buSzPts val="1700"/>
              <a:buChar char="●"/>
            </a:pPr>
            <a:r>
              <a:rPr lang="en-US" sz="1700">
                <a:solidFill>
                  <a:schemeClr val="dk1"/>
                </a:solidFill>
              </a:rPr>
              <a:t>Northbound APIs are modelled via YANG and YANG-generated Java classes.</a:t>
            </a:r>
            <a:endParaRPr sz="1700"/>
          </a:p>
        </p:txBody>
      </p:sp>
      <p:sp>
        <p:nvSpPr>
          <p:cNvPr id="152" name="Google Shape;152;g11dc399c912_1_38"/>
          <p:cNvSpPr txBox="1"/>
          <p:nvPr/>
        </p:nvSpPr>
        <p:spPr>
          <a:xfrm>
            <a:off x="10447275" y="305975"/>
            <a:ext cx="5944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https://wiki.onap.org/pages/viewpage.action?pageId=117739437</a:t>
            </a:r>
            <a:endParaRPr sz="20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1dfd7826e3_0_11"/>
          <p:cNvSpPr txBox="1"/>
          <p:nvPr>
            <p:ph type="title"/>
          </p:nvPr>
        </p:nvSpPr>
        <p:spPr>
          <a:xfrm>
            <a:off x="567050" y="318375"/>
            <a:ext cx="170496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API &amp; External Interaction(Incoming APIs)</a:t>
            </a:r>
            <a:endParaRPr sz="5050"/>
          </a:p>
        </p:txBody>
      </p:sp>
      <p:graphicFrame>
        <p:nvGraphicFramePr>
          <p:cNvPr id="158" name="Google Shape;158;g11dfd7826e3_0_11"/>
          <p:cNvGraphicFramePr/>
          <p:nvPr/>
        </p:nvGraphicFramePr>
        <p:xfrm>
          <a:off x="695088" y="1685875"/>
          <a:ext cx="3000000" cy="3000000"/>
        </p:xfrm>
        <a:graphic>
          <a:graphicData uri="http://schemas.openxmlformats.org/drawingml/2006/table">
            <a:tbl>
              <a:tblPr>
                <a:noFill/>
                <a:tableStyleId>{3017493F-3495-42CD-85E0-74D453F0CE5C}</a:tableStyleId>
              </a:tblPr>
              <a:tblGrid>
                <a:gridCol w="2509975"/>
                <a:gridCol w="5161525"/>
                <a:gridCol w="5327325"/>
                <a:gridCol w="4332950"/>
              </a:tblGrid>
              <a:tr h="1039350">
                <a:tc>
                  <a:txBody>
                    <a:bodyPr/>
                    <a:lstStyle/>
                    <a:p>
                      <a:pPr indent="0" lvl="0" marL="0" rtl="0" algn="l">
                        <a:spcBef>
                          <a:spcPts val="0"/>
                        </a:spcBef>
                        <a:spcAft>
                          <a:spcPts val="0"/>
                        </a:spcAft>
                        <a:buNone/>
                      </a:pPr>
                      <a:r>
                        <a:rPr lang="en-US" sz="2000">
                          <a:solidFill>
                            <a:srgbClr val="172B4D"/>
                          </a:solidFill>
                        </a:rPr>
                        <a:t>Reference Point</a:t>
                      </a:r>
                      <a:endParaRPr sz="2000">
                        <a:solidFill>
                          <a:srgbClr val="172B4D"/>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US" sz="2000"/>
                        <a:t>API</a:t>
                      </a:r>
                      <a:endParaRPr sz="2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dk1"/>
                          </a:solidFill>
                        </a:rPr>
                        <a:t>Description</a:t>
                      </a:r>
                      <a:endParaRPr sz="20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000" u="sng">
                          <a:solidFill>
                            <a:schemeClr val="hlink"/>
                          </a:solidFill>
                        </a:rPr>
                        <a:t>Swagger</a:t>
                      </a:r>
                      <a:endParaRPr sz="2000" u="sng">
                        <a:solidFill>
                          <a:schemeClr val="hlink"/>
                        </a:solidFill>
                      </a:endParaRPr>
                    </a:p>
                  </a:txBody>
                  <a:tcPr marT="91425" marB="91425" marR="91425" marL="91425">
                    <a:lnB cap="flat" cmpd="sng" w="9525">
                      <a:solidFill>
                        <a:srgbClr val="9E9E9E"/>
                      </a:solidFill>
                      <a:prstDash val="solid"/>
                      <a:round/>
                      <a:headEnd len="sm" w="sm" type="none"/>
                      <a:tailEnd len="sm" w="sm" type="none"/>
                    </a:lnB>
                  </a:tcPr>
                </a:tc>
              </a:tr>
              <a:tr h="987025">
                <a:tc>
                  <a:txBody>
                    <a:bodyPr/>
                    <a:lstStyle/>
                    <a:p>
                      <a:pPr indent="0" lvl="0" marL="0" rtl="0" algn="l">
                        <a:spcBef>
                          <a:spcPts val="0"/>
                        </a:spcBef>
                        <a:spcAft>
                          <a:spcPts val="0"/>
                        </a:spcAft>
                        <a:buNone/>
                      </a:pPr>
                      <a:r>
                        <a:rPr lang="en-US" sz="2000">
                          <a:solidFill>
                            <a:srgbClr val="172B4D"/>
                          </a:solidFill>
                        </a:rPr>
                        <a:t>CONE-3</a:t>
                      </a:r>
                      <a:endParaRPr sz="2000">
                        <a:solidFill>
                          <a:srgbClr val="172B4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t>Service Order Interface</a:t>
                      </a:r>
                      <a:endParaRPr sz="2000"/>
                    </a:p>
                    <a:p>
                      <a:pPr indent="0" lvl="0" marL="0" rtl="0" algn="l">
                        <a:lnSpc>
                          <a:spcPct val="115000"/>
                        </a:lnSpc>
                        <a:spcBef>
                          <a:spcPts val="1200"/>
                        </a:spcBef>
                        <a:spcAft>
                          <a:spcPts val="0"/>
                        </a:spcAft>
                        <a:buNone/>
                      </a:pPr>
                      <a:r>
                        <a:rPr lang="en-US" sz="2000"/>
                        <a:t>(GENERIC-RESOURCE-API)</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FF0000"/>
                          </a:solidFill>
                        </a:rPr>
                        <a:t> </a:t>
                      </a:r>
                      <a:r>
                        <a:rPr lang="en-US" sz="2000">
                          <a:solidFill>
                            <a:srgbClr val="172B4D"/>
                          </a:solidFill>
                        </a:rPr>
                        <a:t>An interface to request for Configuration and Lifecycle management operations on network resources</a:t>
                      </a:r>
                      <a:endParaRPr sz="2000">
                        <a:solidFill>
                          <a:srgbClr val="172B4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000" u="sng">
                          <a:solidFill>
                            <a:schemeClr val="hlink"/>
                          </a:solidFill>
                          <a:hlinkClick r:id="rId3"/>
                        </a:rPr>
                        <a:t>GENERIC-RESOURCE-API swagger (yaml)</a:t>
                      </a:r>
                      <a:endParaRPr sz="2000" u="sng">
                        <a:solidFill>
                          <a:schemeClr val="hlink"/>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10225">
                <a:tc>
                  <a:txBody>
                    <a:bodyPr/>
                    <a:lstStyle/>
                    <a:p>
                      <a:pPr indent="0" lvl="0" marL="0" rtl="0" algn="l">
                        <a:spcBef>
                          <a:spcPts val="0"/>
                        </a:spcBef>
                        <a:spcAft>
                          <a:spcPts val="0"/>
                        </a:spcAft>
                        <a:buNone/>
                      </a:pPr>
                      <a:r>
                        <a:rPr lang="en-US" sz="2000">
                          <a:solidFill>
                            <a:srgbClr val="172B4D"/>
                          </a:solidFill>
                        </a:rPr>
                        <a:t>CONE-4</a:t>
                      </a:r>
                      <a:endParaRPr sz="2000">
                        <a:solidFill>
                          <a:srgbClr val="172B4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t>Policy Interface</a:t>
                      </a:r>
                      <a:endParaRPr sz="2000"/>
                    </a:p>
                    <a:p>
                      <a:pPr indent="0" lvl="0" marL="0" rtl="0" algn="l">
                        <a:lnSpc>
                          <a:spcPct val="115000"/>
                        </a:lnSpc>
                        <a:spcBef>
                          <a:spcPts val="1200"/>
                        </a:spcBef>
                        <a:spcAft>
                          <a:spcPts val="0"/>
                        </a:spcAft>
                        <a:buNone/>
                      </a:pPr>
                      <a:r>
                        <a:rPr lang="en-US" sz="2000"/>
                        <a:t>SDN-C: LCM</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FF0000"/>
                          </a:solidFill>
                        </a:rPr>
                        <a:t> </a:t>
                      </a:r>
                      <a:r>
                        <a:rPr lang="en-US" sz="2000">
                          <a:solidFill>
                            <a:srgbClr val="172B4D"/>
                          </a:solidFill>
                        </a:rPr>
                        <a:t>An interface to support LCM requests such as Restart, Rebuild, Migrate, Evacuate operations on network resources</a:t>
                      </a:r>
                      <a:endParaRPr sz="2000">
                        <a:solidFill>
                          <a:srgbClr val="172B4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spcBef>
                          <a:spcPts val="0"/>
                        </a:spcBef>
                        <a:spcAft>
                          <a:spcPts val="0"/>
                        </a:spcAft>
                        <a:buNone/>
                      </a:pPr>
                      <a:r>
                        <a:rPr lang="en-US" sz="2000"/>
                        <a:t>Swagger TBD - Interface format is the same as APP-C LCM (see</a:t>
                      </a:r>
                      <a:r>
                        <a:rPr lang="en-US" sz="2000">
                          <a:uFill>
                            <a:noFill/>
                          </a:uFill>
                          <a:hlinkClick r:id="rId4"/>
                        </a:rPr>
                        <a:t> </a:t>
                      </a:r>
                      <a:r>
                        <a:rPr lang="en-US" sz="2000" u="sng">
                          <a:solidFill>
                            <a:schemeClr val="hlink"/>
                          </a:solidFill>
                          <a:hlinkClick r:id="rId5"/>
                        </a:rPr>
                        <a:t>ReadTheDocs</a:t>
                      </a:r>
                      <a:r>
                        <a:rPr lang="en-US" sz="2000"/>
                        <a:t>)</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1C7D0"/>
                      </a:solidFill>
                      <a:prstDash val="solid"/>
                      <a:round/>
                      <a:headEnd len="sm" w="sm" type="none"/>
                      <a:tailEnd len="sm" w="sm" type="none"/>
                    </a:lnB>
                  </a:tcPr>
                </a:tc>
              </a:tr>
              <a:tr h="987675">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CONE-5</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Data change event from AAI</a:t>
                      </a:r>
                      <a:endParaRPr sz="2000">
                        <a:solidFill>
                          <a:srgbClr val="172B4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(DMaap)</a:t>
                      </a:r>
                      <a:endParaRPr sz="2000">
                        <a:solidFill>
                          <a:srgbClr val="172B4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An interface to notify on any change in AAI such as new domain </a:t>
                      </a:r>
                      <a:r>
                        <a:rPr lang="en-US" sz="2000">
                          <a:solidFill>
                            <a:srgbClr val="172B4D"/>
                          </a:solidFill>
                          <a:highlight>
                            <a:srgbClr val="FFFFFF"/>
                          </a:highlight>
                          <a:latin typeface="Roboto"/>
                          <a:ea typeface="Roboto"/>
                          <a:cs typeface="Roboto"/>
                          <a:sym typeface="Roboto"/>
                        </a:rPr>
                        <a:t>controller added to AAI/ESR system</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000">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1060500">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SDCE-6</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SDC Interface</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rgbClr val="172B4D"/>
                          </a:solidFill>
                          <a:highlight>
                            <a:srgbClr val="FFFFFF"/>
                          </a:highlight>
                          <a:latin typeface="Roboto"/>
                          <a:ea typeface="Roboto"/>
                          <a:cs typeface="Roboto"/>
                          <a:sym typeface="Roboto"/>
                        </a:rPr>
                        <a:t>An interface to receive resource Templates from SDC design catalog</a:t>
                      </a:r>
                      <a:endParaRPr sz="20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000">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1dfd7826e3_0_24"/>
          <p:cNvSpPr txBox="1"/>
          <p:nvPr>
            <p:ph type="title"/>
          </p:nvPr>
        </p:nvSpPr>
        <p:spPr>
          <a:xfrm>
            <a:off x="567050" y="318375"/>
            <a:ext cx="169866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API &amp; External Interaction(Outgoing API)</a:t>
            </a:r>
            <a:endParaRPr sz="5050"/>
          </a:p>
        </p:txBody>
      </p:sp>
      <p:graphicFrame>
        <p:nvGraphicFramePr>
          <p:cNvPr id="164" name="Google Shape;164;g11dfd7826e3_0_24"/>
          <p:cNvGraphicFramePr/>
          <p:nvPr/>
        </p:nvGraphicFramePr>
        <p:xfrm>
          <a:off x="695088" y="1829451"/>
          <a:ext cx="3000000" cy="3000000"/>
        </p:xfrm>
        <a:graphic>
          <a:graphicData uri="http://schemas.openxmlformats.org/drawingml/2006/table">
            <a:tbl>
              <a:tblPr>
                <a:noFill/>
                <a:tableStyleId>{3017493F-3495-42CD-85E0-74D453F0CE5C}</a:tableStyleId>
              </a:tblPr>
              <a:tblGrid>
                <a:gridCol w="2965075"/>
                <a:gridCol w="6097400"/>
                <a:gridCol w="6293275"/>
              </a:tblGrid>
              <a:tr h="924975">
                <a:tc>
                  <a:txBody>
                    <a:bodyPr/>
                    <a:lstStyle/>
                    <a:p>
                      <a:pPr indent="0" lvl="0" marL="0" rtl="0" algn="l">
                        <a:spcBef>
                          <a:spcPts val="0"/>
                        </a:spcBef>
                        <a:spcAft>
                          <a:spcPts val="0"/>
                        </a:spcAft>
                        <a:buNone/>
                      </a:pPr>
                      <a:r>
                        <a:rPr lang="en-US" sz="2500">
                          <a:solidFill>
                            <a:srgbClr val="172B4D"/>
                          </a:solidFill>
                        </a:rPr>
                        <a:t>Reference Point</a:t>
                      </a:r>
                      <a:endParaRPr sz="2500">
                        <a:solidFill>
                          <a:srgbClr val="172B4D"/>
                        </a:solidFill>
                      </a:endParaRPr>
                    </a:p>
                  </a:txBody>
                  <a:tcPr marT="91425" marB="91425" marR="91425" marL="91425">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US" sz="2500"/>
                        <a:t>API</a:t>
                      </a:r>
                      <a:endParaRPr sz="2500"/>
                    </a:p>
                  </a:txBody>
                  <a:tcPr marT="91425" marB="91425" marR="91425" marL="91425">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solidFill>
                            <a:schemeClr val="dk1"/>
                          </a:solidFill>
                        </a:rPr>
                        <a:t>Description</a:t>
                      </a:r>
                      <a:endParaRPr sz="2500">
                        <a:solidFill>
                          <a:schemeClr val="dk1"/>
                        </a:solidFill>
                      </a:endParaRPr>
                    </a:p>
                  </a:txBody>
                  <a:tcPr marT="91425" marB="91425" marR="91425" marL="91425">
                    <a:lnB cap="flat" cmpd="sng" w="9525">
                      <a:solidFill>
                        <a:srgbClr val="C1C7D0"/>
                      </a:solidFill>
                      <a:prstDash val="solid"/>
                      <a:round/>
                      <a:headEnd len="sm" w="sm" type="none"/>
                      <a:tailEnd len="sm" w="sm" type="none"/>
                    </a:lnB>
                  </a:tcPr>
                </a:tc>
              </a:tr>
              <a:tr h="935225">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CONE-5</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Rest API</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An interface for communication with external systems such as IP management</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1365450">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CONE-8</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Resource Ansible API</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An interface for configuration and Lifecycle management of network resources using Ansible protocol</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935225">
                <a:tc>
                  <a:txBody>
                    <a:bodyPr/>
                    <a:lstStyle/>
                    <a:p>
                      <a:pPr indent="0" lvl="0" marL="0" rtl="0" algn="l">
                        <a:lnSpc>
                          <a:spcPct val="115000"/>
                        </a:lnSpc>
                        <a:spcBef>
                          <a:spcPts val="0"/>
                        </a:spcBef>
                        <a:spcAft>
                          <a:spcPts val="0"/>
                        </a:spcAft>
                        <a:buNone/>
                      </a:pPr>
                      <a:r>
                        <a:rPr lang="en-US" sz="2500">
                          <a:solidFill>
                            <a:srgbClr val="172B4D"/>
                          </a:solidFill>
                          <a:highlight>
                            <a:srgbClr val="FFFFFF"/>
                          </a:highlight>
                          <a:latin typeface="Roboto"/>
                          <a:ea typeface="Roboto"/>
                          <a:cs typeface="Roboto"/>
                          <a:sym typeface="Roboto"/>
                        </a:rPr>
                        <a:t>Other south bound adaptors</a:t>
                      </a:r>
                      <a:endParaRPr sz="2500">
                        <a:solidFill>
                          <a:srgbClr val="172B4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250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rgbClr val="172B4D"/>
                          </a:solidFill>
                          <a:highlight>
                            <a:schemeClr val="lt1"/>
                          </a:highlight>
                          <a:latin typeface="Roboto"/>
                          <a:ea typeface="Roboto"/>
                          <a:cs typeface="Roboto"/>
                          <a:sym typeface="Roboto"/>
                        </a:rPr>
                        <a:t>Restconf, SSH, Netbox client</a:t>
                      </a:r>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2500">
                          <a:solidFill>
                            <a:srgbClr val="172B4D"/>
                          </a:solidFill>
                          <a:highlight>
                            <a:schemeClr val="lt1"/>
                          </a:highlight>
                          <a:latin typeface="Roboto"/>
                          <a:ea typeface="Roboto"/>
                          <a:cs typeface="Roboto"/>
                          <a:sym typeface="Roboto"/>
                        </a:rPr>
                        <a:t>An interface for communication with external systems</a:t>
                      </a:r>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886975">
                <a:tc>
                  <a:txBody>
                    <a:bodyPr/>
                    <a:lstStyle/>
                    <a:p>
                      <a:pPr indent="0" lvl="0" marL="0" rtl="0" algn="l">
                        <a:lnSpc>
                          <a:spcPct val="115000"/>
                        </a:lnSpc>
                        <a:spcBef>
                          <a:spcPts val="0"/>
                        </a:spcBef>
                        <a:spcAft>
                          <a:spcPts val="0"/>
                        </a:spcAft>
                        <a:buNone/>
                      </a:pPr>
                      <a:r>
                        <a:rPr lang="en-US" sz="2350">
                          <a:solidFill>
                            <a:srgbClr val="172B4D"/>
                          </a:solidFill>
                          <a:highlight>
                            <a:srgbClr val="FFFFFF"/>
                          </a:highlight>
                          <a:latin typeface="Roboto"/>
                          <a:ea typeface="Roboto"/>
                          <a:cs typeface="Roboto"/>
                          <a:sym typeface="Roboto"/>
                        </a:rPr>
                        <a:t>AAIE-1</a:t>
                      </a:r>
                      <a:endParaRPr sz="23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50">
                          <a:solidFill>
                            <a:srgbClr val="172B4D"/>
                          </a:solidFill>
                          <a:highlight>
                            <a:srgbClr val="FFFFFF"/>
                          </a:highlight>
                          <a:latin typeface="Roboto"/>
                          <a:ea typeface="Roboto"/>
                          <a:cs typeface="Roboto"/>
                          <a:sym typeface="Roboto"/>
                        </a:rPr>
                        <a:t>Inventory Service Interface</a:t>
                      </a:r>
                      <a:endParaRPr sz="23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50">
                          <a:solidFill>
                            <a:srgbClr val="FF0000"/>
                          </a:solidFill>
                          <a:highlight>
                            <a:srgbClr val="FFFFFF"/>
                          </a:highlight>
                          <a:latin typeface="Roboto"/>
                          <a:ea typeface="Roboto"/>
                          <a:cs typeface="Roboto"/>
                          <a:sym typeface="Roboto"/>
                        </a:rPr>
                        <a:t> </a:t>
                      </a:r>
                      <a:r>
                        <a:rPr lang="en-US" sz="2350">
                          <a:solidFill>
                            <a:srgbClr val="172B4D"/>
                          </a:solidFill>
                          <a:highlight>
                            <a:srgbClr val="FFFFFF"/>
                          </a:highlight>
                          <a:latin typeface="Roboto"/>
                          <a:ea typeface="Roboto"/>
                          <a:cs typeface="Roboto"/>
                          <a:sym typeface="Roboto"/>
                        </a:rPr>
                        <a:t>An interface to create, update, query, and delete resource information and relationships</a:t>
                      </a:r>
                      <a:endParaRPr sz="23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1dc399c912_1_29"/>
          <p:cNvSpPr txBox="1"/>
          <p:nvPr>
            <p:ph type="title"/>
          </p:nvPr>
        </p:nvSpPr>
        <p:spPr>
          <a:xfrm>
            <a:off x="0" y="304800"/>
            <a:ext cx="15861900" cy="15708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Generic-Resource-API</a:t>
            </a:r>
            <a:r>
              <a:rPr lang="en-US" sz="5050">
                <a:solidFill>
                  <a:srgbClr val="FFFFFF"/>
                </a:solidFill>
              </a:rPr>
              <a:t> Explained  </a:t>
            </a:r>
            <a:endParaRPr sz="5050">
              <a:solidFill>
                <a:srgbClr val="FFFFFF"/>
              </a:solidFill>
            </a:endParaRPr>
          </a:p>
          <a:p>
            <a:pPr indent="0" lvl="0" marL="0" rtl="0" algn="l">
              <a:lnSpc>
                <a:spcPct val="100000"/>
              </a:lnSpc>
              <a:spcBef>
                <a:spcPts val="0"/>
              </a:spcBef>
              <a:spcAft>
                <a:spcPts val="0"/>
              </a:spcAft>
              <a:buNone/>
            </a:pPr>
            <a:r>
              <a:t/>
            </a:r>
            <a:endParaRPr sz="5050">
              <a:solidFill>
                <a:srgbClr val="FFFFFF"/>
              </a:solidFill>
            </a:endParaRPr>
          </a:p>
        </p:txBody>
      </p:sp>
      <p:sp>
        <p:nvSpPr>
          <p:cNvPr id="170" name="Google Shape;170;g11dc399c912_1_29"/>
          <p:cNvSpPr txBox="1"/>
          <p:nvPr/>
        </p:nvSpPr>
        <p:spPr>
          <a:xfrm>
            <a:off x="7862725" y="1623775"/>
            <a:ext cx="103233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An interface to request for configuration and Lifecycle management operations on network resources. </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The GENERIC-RESOURCE-APIs are the rpcs described in the yang model </a:t>
            </a:r>
            <a:r>
              <a:rPr lang="en-US" sz="2300">
                <a:solidFill>
                  <a:schemeClr val="dk1"/>
                </a:solidFill>
                <a:latin typeface="Calibri"/>
                <a:ea typeface="Calibri"/>
                <a:cs typeface="Calibri"/>
                <a:sym typeface="Calibri"/>
              </a:rPr>
              <a:t>GENERIC-RESOURCE-API.yang.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These APIs allow interaction with SDNC for generic services and resources where the </a:t>
            </a:r>
            <a:r>
              <a:rPr b="1" lang="en-US" sz="2300">
                <a:solidFill>
                  <a:schemeClr val="dk1"/>
                </a:solidFill>
                <a:latin typeface="Calibri"/>
                <a:ea typeface="Calibri"/>
                <a:cs typeface="Calibri"/>
                <a:sym typeface="Calibri"/>
              </a:rPr>
              <a:t>payload</a:t>
            </a:r>
            <a:r>
              <a:rPr lang="en-US" sz="2300">
                <a:solidFill>
                  <a:schemeClr val="dk1"/>
                </a:solidFill>
                <a:latin typeface="Calibri"/>
                <a:ea typeface="Calibri"/>
                <a:cs typeface="Calibri"/>
                <a:sym typeface="Calibri"/>
              </a:rPr>
              <a:t> is an array of </a:t>
            </a:r>
            <a:r>
              <a:rPr b="1" lang="en-US" sz="2300">
                <a:solidFill>
                  <a:schemeClr val="dk1"/>
                </a:solidFill>
                <a:latin typeface="Calibri"/>
                <a:ea typeface="Calibri"/>
                <a:cs typeface="Calibri"/>
                <a:sym typeface="Calibri"/>
              </a:rPr>
              <a:t>name/value pairs</a:t>
            </a:r>
            <a:r>
              <a:rPr lang="en-US" sz="2300">
                <a:solidFill>
                  <a:schemeClr val="dk1"/>
                </a:solidFill>
                <a:latin typeface="Calibri"/>
                <a:ea typeface="Calibri"/>
                <a:cs typeface="Calibri"/>
                <a:sym typeface="Calibri"/>
              </a:rPr>
              <a:t> that can be processed by SDNC DG</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The service-topology-operation rpc is used to create/manager an initial service instance &amp; other RPCs are create/manage resource inside service</a:t>
            </a:r>
            <a:endParaRPr sz="2300">
              <a:solidFill>
                <a:schemeClr val="dk1"/>
              </a:solidFill>
              <a:latin typeface="Calibri"/>
              <a:ea typeface="Calibri"/>
              <a:cs typeface="Calibri"/>
              <a:sym typeface="Calibri"/>
            </a:endParaRPr>
          </a:p>
        </p:txBody>
      </p:sp>
      <p:sp>
        <p:nvSpPr>
          <p:cNvPr id="171" name="Google Shape;171;g11dc399c912_1_29"/>
          <p:cNvSpPr txBox="1"/>
          <p:nvPr/>
        </p:nvSpPr>
        <p:spPr>
          <a:xfrm>
            <a:off x="13610675" y="0"/>
            <a:ext cx="4575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https://wiki.onap.org/display/DW/Understanding+the+the+GENERIC-RESOURCE-APIs</a:t>
            </a:r>
            <a:endParaRPr sz="1900">
              <a:solidFill>
                <a:schemeClr val="lt1"/>
              </a:solidFill>
              <a:latin typeface="Calibri"/>
              <a:ea typeface="Calibri"/>
              <a:cs typeface="Calibri"/>
              <a:sym typeface="Calibri"/>
            </a:endParaRPr>
          </a:p>
        </p:txBody>
      </p:sp>
      <p:pic>
        <p:nvPicPr>
          <p:cNvPr id="172" name="Google Shape;172;g11dc399c912_1_29"/>
          <p:cNvPicPr preferRelativeResize="0"/>
          <p:nvPr/>
        </p:nvPicPr>
        <p:blipFill>
          <a:blip r:embed="rId3">
            <a:alphaModFix/>
          </a:blip>
          <a:stretch>
            <a:fillRect/>
          </a:stretch>
        </p:blipFill>
        <p:spPr>
          <a:xfrm>
            <a:off x="282925" y="1512450"/>
            <a:ext cx="3663477" cy="4787100"/>
          </a:xfrm>
          <a:prstGeom prst="rect">
            <a:avLst/>
          </a:prstGeom>
          <a:noFill/>
          <a:ln>
            <a:noFill/>
          </a:ln>
        </p:spPr>
      </p:pic>
      <p:pic>
        <p:nvPicPr>
          <p:cNvPr id="173" name="Google Shape;173;g11dc399c912_1_29"/>
          <p:cNvPicPr preferRelativeResize="0"/>
          <p:nvPr/>
        </p:nvPicPr>
        <p:blipFill>
          <a:blip r:embed="rId4">
            <a:alphaModFix/>
          </a:blip>
          <a:stretch>
            <a:fillRect/>
          </a:stretch>
        </p:blipFill>
        <p:spPr>
          <a:xfrm>
            <a:off x="4229375" y="1512450"/>
            <a:ext cx="3571875" cy="4262509"/>
          </a:xfrm>
          <a:prstGeom prst="rect">
            <a:avLst/>
          </a:prstGeom>
          <a:noFill/>
          <a:ln>
            <a:noFill/>
          </a:ln>
        </p:spPr>
      </p:pic>
      <p:sp>
        <p:nvSpPr>
          <p:cNvPr id="174" name="Google Shape;174;g11dc399c912_1_29"/>
          <p:cNvSpPr txBox="1"/>
          <p:nvPr/>
        </p:nvSpPr>
        <p:spPr>
          <a:xfrm>
            <a:off x="9545600" y="8340800"/>
            <a:ext cx="46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5" name="Google Shape;175;g11dc399c912_1_29"/>
          <p:cNvPicPr preferRelativeResize="0"/>
          <p:nvPr/>
        </p:nvPicPr>
        <p:blipFill>
          <a:blip r:embed="rId5">
            <a:alphaModFix/>
          </a:blip>
          <a:stretch>
            <a:fillRect/>
          </a:stretch>
        </p:blipFill>
        <p:spPr>
          <a:xfrm>
            <a:off x="9482825" y="6170925"/>
            <a:ext cx="7058674" cy="3803850"/>
          </a:xfrm>
          <a:prstGeom prst="rect">
            <a:avLst/>
          </a:prstGeom>
          <a:noFill/>
          <a:ln>
            <a:noFill/>
          </a:ln>
        </p:spPr>
      </p:pic>
      <p:sp>
        <p:nvSpPr>
          <p:cNvPr id="176" name="Google Shape;176;g11dc399c912_1_29"/>
          <p:cNvSpPr txBox="1"/>
          <p:nvPr/>
        </p:nvSpPr>
        <p:spPr>
          <a:xfrm>
            <a:off x="14210300" y="6621863"/>
            <a:ext cx="32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Payload in request</a:t>
            </a:r>
            <a:endParaRPr b="1" sz="2000">
              <a:latin typeface="Calibri"/>
              <a:ea typeface="Calibri"/>
              <a:cs typeface="Calibri"/>
              <a:sym typeface="Calibri"/>
            </a:endParaRPr>
          </a:p>
        </p:txBody>
      </p:sp>
      <p:cxnSp>
        <p:nvCxnSpPr>
          <p:cNvPr id="177" name="Google Shape;177;g11dc399c912_1_29"/>
          <p:cNvCxnSpPr/>
          <p:nvPr/>
        </p:nvCxnSpPr>
        <p:spPr>
          <a:xfrm flipH="1">
            <a:off x="12778450" y="7168850"/>
            <a:ext cx="1981800" cy="16902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g11dc399c912_1_29"/>
          <p:cNvSpPr txBox="1"/>
          <p:nvPr/>
        </p:nvSpPr>
        <p:spPr>
          <a:xfrm>
            <a:off x="282925" y="6342150"/>
            <a:ext cx="32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Generic-resource-api-.yang</a:t>
            </a:r>
            <a:endParaRPr b="1" sz="2000">
              <a:latin typeface="Calibri"/>
              <a:ea typeface="Calibri"/>
              <a:cs typeface="Calibri"/>
              <a:sym typeface="Calibri"/>
            </a:endParaRPr>
          </a:p>
        </p:txBody>
      </p:sp>
      <p:sp>
        <p:nvSpPr>
          <p:cNvPr id="179" name="Google Shape;179;g11dc399c912_1_29"/>
          <p:cNvSpPr txBox="1"/>
          <p:nvPr/>
        </p:nvSpPr>
        <p:spPr>
          <a:xfrm>
            <a:off x="4149025" y="5622550"/>
            <a:ext cx="378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service </a:t>
            </a:r>
            <a:r>
              <a:rPr b="1" lang="en-US" sz="2000">
                <a:latin typeface="Calibri"/>
                <a:ea typeface="Calibri"/>
                <a:cs typeface="Calibri"/>
                <a:sym typeface="Calibri"/>
              </a:rPr>
              <a:t>expanded</a:t>
            </a:r>
            <a:r>
              <a:rPr b="1" lang="en-US" sz="2000">
                <a:latin typeface="Calibri"/>
                <a:ea typeface="Calibri"/>
                <a:cs typeface="Calibri"/>
                <a:sym typeface="Calibri"/>
              </a:rPr>
              <a:t> in generic-resource-api.yang</a:t>
            </a:r>
            <a:endParaRPr b="1" sz="2000">
              <a:latin typeface="Calibri"/>
              <a:ea typeface="Calibri"/>
              <a:cs typeface="Calibri"/>
              <a:sym typeface="Calibri"/>
            </a:endParaRPr>
          </a:p>
        </p:txBody>
      </p:sp>
      <p:pic>
        <p:nvPicPr>
          <p:cNvPr id="180" name="Google Shape;180;g11dc399c912_1_29"/>
          <p:cNvPicPr preferRelativeResize="0"/>
          <p:nvPr/>
        </p:nvPicPr>
        <p:blipFill>
          <a:blip r:embed="rId6">
            <a:alphaModFix/>
          </a:blip>
          <a:stretch>
            <a:fillRect/>
          </a:stretch>
        </p:blipFill>
        <p:spPr>
          <a:xfrm>
            <a:off x="489250" y="6877349"/>
            <a:ext cx="6921025" cy="2430283"/>
          </a:xfrm>
          <a:prstGeom prst="rect">
            <a:avLst/>
          </a:prstGeom>
          <a:noFill/>
          <a:ln>
            <a:noFill/>
          </a:ln>
        </p:spPr>
      </p:pic>
      <p:sp>
        <p:nvSpPr>
          <p:cNvPr id="181" name="Google Shape;181;g11dc399c912_1_29"/>
          <p:cNvSpPr txBox="1"/>
          <p:nvPr/>
        </p:nvSpPr>
        <p:spPr>
          <a:xfrm>
            <a:off x="2114075" y="9418750"/>
            <a:ext cx="32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DG execution request.</a:t>
            </a:r>
            <a:endParaRPr b="1" sz="2000">
              <a:latin typeface="Calibri"/>
              <a:ea typeface="Calibri"/>
              <a:cs typeface="Calibri"/>
              <a:sym typeface="Calibri"/>
            </a:endParaRPr>
          </a:p>
        </p:txBody>
      </p:sp>
      <p:cxnSp>
        <p:nvCxnSpPr>
          <p:cNvPr id="182" name="Google Shape;182;g11dc399c912_1_29"/>
          <p:cNvCxnSpPr/>
          <p:nvPr/>
        </p:nvCxnSpPr>
        <p:spPr>
          <a:xfrm>
            <a:off x="2885025" y="3817550"/>
            <a:ext cx="1777800" cy="323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1215f8c27c6_0_26"/>
          <p:cNvPicPr preferRelativeResize="0"/>
          <p:nvPr/>
        </p:nvPicPr>
        <p:blipFill>
          <a:blip r:embed="rId3">
            <a:alphaModFix/>
          </a:blip>
          <a:stretch>
            <a:fillRect/>
          </a:stretch>
        </p:blipFill>
        <p:spPr>
          <a:xfrm>
            <a:off x="4248975" y="1699975"/>
            <a:ext cx="5347475" cy="4101399"/>
          </a:xfrm>
          <a:prstGeom prst="rect">
            <a:avLst/>
          </a:prstGeom>
          <a:noFill/>
          <a:ln>
            <a:noFill/>
          </a:ln>
        </p:spPr>
      </p:pic>
      <p:pic>
        <p:nvPicPr>
          <p:cNvPr id="188" name="Google Shape;188;g1215f8c27c6_0_26"/>
          <p:cNvPicPr preferRelativeResize="0"/>
          <p:nvPr/>
        </p:nvPicPr>
        <p:blipFill>
          <a:blip r:embed="rId4">
            <a:alphaModFix/>
          </a:blip>
          <a:stretch>
            <a:fillRect/>
          </a:stretch>
        </p:blipFill>
        <p:spPr>
          <a:xfrm>
            <a:off x="290500" y="6848363"/>
            <a:ext cx="6276975" cy="2371725"/>
          </a:xfrm>
          <a:prstGeom prst="rect">
            <a:avLst/>
          </a:prstGeom>
          <a:noFill/>
          <a:ln>
            <a:noFill/>
          </a:ln>
        </p:spPr>
      </p:pic>
      <p:sp>
        <p:nvSpPr>
          <p:cNvPr id="189" name="Google Shape;189;g1215f8c27c6_0_26"/>
          <p:cNvSpPr txBox="1"/>
          <p:nvPr>
            <p:ph type="title"/>
          </p:nvPr>
        </p:nvSpPr>
        <p:spPr>
          <a:xfrm>
            <a:off x="282925" y="403950"/>
            <a:ext cx="158619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Generic-Resource-API Explained  </a:t>
            </a:r>
            <a:endParaRPr sz="5050">
              <a:solidFill>
                <a:srgbClr val="FFFFFF"/>
              </a:solidFill>
            </a:endParaRPr>
          </a:p>
        </p:txBody>
      </p:sp>
      <p:sp>
        <p:nvSpPr>
          <p:cNvPr id="190" name="Google Shape;190;g1215f8c27c6_0_26"/>
          <p:cNvSpPr txBox="1"/>
          <p:nvPr/>
        </p:nvSpPr>
        <p:spPr>
          <a:xfrm>
            <a:off x="13128300" y="1623775"/>
            <a:ext cx="49248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The GENERIC-RESOURCE-APIs are the rpcs described in the yang model </a:t>
            </a:r>
            <a:r>
              <a:rPr lang="en-US" sz="2000">
                <a:solidFill>
                  <a:schemeClr val="dk1"/>
                </a:solidFill>
                <a:latin typeface="Calibri"/>
                <a:ea typeface="Calibri"/>
                <a:cs typeface="Calibri"/>
                <a:sym typeface="Calibri"/>
              </a:rPr>
              <a:t>GENERIC-RESOURCE-API.yang (figure1).</a:t>
            </a:r>
            <a:endParaRPr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solidFill>
                  <a:schemeClr val="dk1"/>
                </a:solidFill>
                <a:latin typeface="Calibri"/>
                <a:ea typeface="Calibri"/>
                <a:cs typeface="Calibri"/>
                <a:sym typeface="Calibri"/>
              </a:rPr>
              <a:t>GenericResourceApiProvider implements RPC’s defined in yang</a:t>
            </a:r>
            <a:endParaRPr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solidFill>
                  <a:schemeClr val="dk1"/>
                </a:solidFill>
                <a:latin typeface="Calibri"/>
                <a:ea typeface="Calibri"/>
                <a:cs typeface="Calibri"/>
                <a:sym typeface="Calibri"/>
              </a:rPr>
              <a:t>For each RPC’s defined in yang, there is corresponding DG with same rpc name and module as GENERIC-RESOURCE-API as shown in Figure2.  </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When RPC is invoked(figure3), </a:t>
            </a:r>
            <a:r>
              <a:rPr lang="en-US" sz="2000">
                <a:solidFill>
                  <a:schemeClr val="dk1"/>
                </a:solidFill>
                <a:latin typeface="Calibri"/>
                <a:ea typeface="Calibri"/>
                <a:cs typeface="Calibri"/>
                <a:sym typeface="Calibri"/>
              </a:rPr>
              <a:t>GenericResourceApiProvider calls SLI to execute DG based in RPC name as shown in figure4</a:t>
            </a:r>
            <a:endParaRPr sz="2000">
              <a:solidFill>
                <a:schemeClr val="dk1"/>
              </a:solidFill>
              <a:latin typeface="Calibri"/>
              <a:ea typeface="Calibri"/>
              <a:cs typeface="Calibri"/>
              <a:sym typeface="Calibri"/>
            </a:endParaRPr>
          </a:p>
        </p:txBody>
      </p:sp>
      <p:sp>
        <p:nvSpPr>
          <p:cNvPr id="191" name="Google Shape;191;g1215f8c27c6_0_26"/>
          <p:cNvSpPr txBox="1"/>
          <p:nvPr/>
        </p:nvSpPr>
        <p:spPr>
          <a:xfrm>
            <a:off x="13610675" y="0"/>
            <a:ext cx="4575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https://wiki.onap.org/display/DW/Understanding+the+the+GENERIC-RESOURCE-APIs</a:t>
            </a:r>
            <a:endParaRPr sz="1900">
              <a:solidFill>
                <a:schemeClr val="lt1"/>
              </a:solidFill>
              <a:latin typeface="Calibri"/>
              <a:ea typeface="Calibri"/>
              <a:cs typeface="Calibri"/>
              <a:sym typeface="Calibri"/>
            </a:endParaRPr>
          </a:p>
        </p:txBody>
      </p:sp>
      <p:pic>
        <p:nvPicPr>
          <p:cNvPr id="192" name="Google Shape;192;g1215f8c27c6_0_26"/>
          <p:cNvPicPr preferRelativeResize="0"/>
          <p:nvPr/>
        </p:nvPicPr>
        <p:blipFill>
          <a:blip r:embed="rId5">
            <a:alphaModFix/>
          </a:blip>
          <a:stretch>
            <a:fillRect/>
          </a:stretch>
        </p:blipFill>
        <p:spPr>
          <a:xfrm>
            <a:off x="282925" y="1512450"/>
            <a:ext cx="3663477" cy="4787100"/>
          </a:xfrm>
          <a:prstGeom prst="rect">
            <a:avLst/>
          </a:prstGeom>
          <a:noFill/>
          <a:ln>
            <a:noFill/>
          </a:ln>
        </p:spPr>
      </p:pic>
      <p:pic>
        <p:nvPicPr>
          <p:cNvPr id="193" name="Google Shape;193;g1215f8c27c6_0_26"/>
          <p:cNvPicPr preferRelativeResize="0"/>
          <p:nvPr/>
        </p:nvPicPr>
        <p:blipFill>
          <a:blip r:embed="rId6">
            <a:alphaModFix/>
          </a:blip>
          <a:stretch>
            <a:fillRect/>
          </a:stretch>
        </p:blipFill>
        <p:spPr>
          <a:xfrm>
            <a:off x="3105850" y="6304188"/>
            <a:ext cx="3609975" cy="1685925"/>
          </a:xfrm>
          <a:prstGeom prst="rect">
            <a:avLst/>
          </a:prstGeom>
          <a:noFill/>
          <a:ln>
            <a:noFill/>
          </a:ln>
        </p:spPr>
      </p:pic>
      <p:cxnSp>
        <p:nvCxnSpPr>
          <p:cNvPr id="194" name="Google Shape;194;g1215f8c27c6_0_26"/>
          <p:cNvCxnSpPr>
            <a:endCxn id="193" idx="1"/>
          </p:cNvCxnSpPr>
          <p:nvPr/>
        </p:nvCxnSpPr>
        <p:spPr>
          <a:xfrm flipH="1" rot="10800000">
            <a:off x="2219350" y="7147150"/>
            <a:ext cx="886500" cy="10143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g1215f8c27c6_0_26"/>
          <p:cNvSpPr txBox="1"/>
          <p:nvPr/>
        </p:nvSpPr>
        <p:spPr>
          <a:xfrm>
            <a:off x="9545600" y="8340800"/>
            <a:ext cx="46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96" name="Google Shape;196;g1215f8c27c6_0_26"/>
          <p:cNvPicPr preferRelativeResize="0"/>
          <p:nvPr/>
        </p:nvPicPr>
        <p:blipFill>
          <a:blip r:embed="rId7">
            <a:alphaModFix/>
          </a:blip>
          <a:stretch>
            <a:fillRect/>
          </a:stretch>
        </p:blipFill>
        <p:spPr>
          <a:xfrm>
            <a:off x="11540225" y="6475725"/>
            <a:ext cx="7058674" cy="3803850"/>
          </a:xfrm>
          <a:prstGeom prst="rect">
            <a:avLst/>
          </a:prstGeom>
          <a:noFill/>
          <a:ln>
            <a:noFill/>
          </a:ln>
        </p:spPr>
      </p:pic>
      <p:sp>
        <p:nvSpPr>
          <p:cNvPr id="197" name="Google Shape;197;g1215f8c27c6_0_26"/>
          <p:cNvSpPr txBox="1"/>
          <p:nvPr/>
        </p:nvSpPr>
        <p:spPr>
          <a:xfrm>
            <a:off x="678850" y="9242625"/>
            <a:ext cx="715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latin typeface="Calibri"/>
                <a:ea typeface="Calibri"/>
                <a:cs typeface="Calibri"/>
                <a:sym typeface="Calibri"/>
              </a:rPr>
              <a:t>Figure2:  G</a:t>
            </a:r>
            <a:r>
              <a:rPr b="1" lang="en-US" sz="1300">
                <a:latin typeface="Calibri"/>
                <a:ea typeface="Calibri"/>
                <a:cs typeface="Calibri"/>
                <a:sym typeface="Calibri"/>
              </a:rPr>
              <a:t>eneric resource api in DG.</a:t>
            </a:r>
            <a:endParaRPr b="1" sz="1300">
              <a:latin typeface="Calibri"/>
              <a:ea typeface="Calibri"/>
              <a:cs typeface="Calibri"/>
              <a:sym typeface="Calibri"/>
            </a:endParaRPr>
          </a:p>
        </p:txBody>
      </p:sp>
      <p:sp>
        <p:nvSpPr>
          <p:cNvPr id="198" name="Google Shape;198;g1215f8c27c6_0_26"/>
          <p:cNvSpPr txBox="1"/>
          <p:nvPr/>
        </p:nvSpPr>
        <p:spPr>
          <a:xfrm>
            <a:off x="8525225" y="7524550"/>
            <a:ext cx="32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DG execution request.</a:t>
            </a:r>
            <a:endParaRPr b="1" sz="2000">
              <a:latin typeface="Calibri"/>
              <a:ea typeface="Calibri"/>
              <a:cs typeface="Calibri"/>
              <a:sym typeface="Calibri"/>
            </a:endParaRPr>
          </a:p>
        </p:txBody>
      </p:sp>
      <p:sp>
        <p:nvSpPr>
          <p:cNvPr id="199" name="Google Shape;199;g1215f8c27c6_0_26"/>
          <p:cNvSpPr txBox="1"/>
          <p:nvPr/>
        </p:nvSpPr>
        <p:spPr>
          <a:xfrm>
            <a:off x="15349375" y="6519863"/>
            <a:ext cx="32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Payload in request</a:t>
            </a:r>
            <a:endParaRPr b="1" sz="2000">
              <a:latin typeface="Calibri"/>
              <a:ea typeface="Calibri"/>
              <a:cs typeface="Calibri"/>
              <a:sym typeface="Calibri"/>
            </a:endParaRPr>
          </a:p>
        </p:txBody>
      </p:sp>
      <p:cxnSp>
        <p:nvCxnSpPr>
          <p:cNvPr id="200" name="Google Shape;200;g1215f8c27c6_0_26"/>
          <p:cNvCxnSpPr/>
          <p:nvPr/>
        </p:nvCxnSpPr>
        <p:spPr>
          <a:xfrm flipH="1">
            <a:off x="14020500" y="6997250"/>
            <a:ext cx="2245500" cy="16188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g1215f8c27c6_0_26"/>
          <p:cNvSpPr txBox="1"/>
          <p:nvPr/>
        </p:nvSpPr>
        <p:spPr>
          <a:xfrm>
            <a:off x="282925" y="6342150"/>
            <a:ext cx="320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Figure1: </a:t>
            </a:r>
            <a:r>
              <a:rPr b="1" lang="en-US" sz="1500">
                <a:latin typeface="Calibri"/>
                <a:ea typeface="Calibri"/>
                <a:cs typeface="Calibri"/>
                <a:sym typeface="Calibri"/>
              </a:rPr>
              <a:t>Generic-resource-api-.yang</a:t>
            </a:r>
            <a:endParaRPr b="1" sz="1500">
              <a:latin typeface="Calibri"/>
              <a:ea typeface="Calibri"/>
              <a:cs typeface="Calibri"/>
              <a:sym typeface="Calibri"/>
            </a:endParaRPr>
          </a:p>
        </p:txBody>
      </p:sp>
      <p:sp>
        <p:nvSpPr>
          <p:cNvPr id="202" name="Google Shape;202;g1215f8c27c6_0_26"/>
          <p:cNvSpPr txBox="1"/>
          <p:nvPr/>
        </p:nvSpPr>
        <p:spPr>
          <a:xfrm>
            <a:off x="5139625" y="5470150"/>
            <a:ext cx="378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      Figure4: DG execution flow</a:t>
            </a:r>
            <a:endParaRPr b="1" sz="2000">
              <a:latin typeface="Calibri"/>
              <a:ea typeface="Calibri"/>
              <a:cs typeface="Calibri"/>
              <a:sym typeface="Calibri"/>
            </a:endParaRPr>
          </a:p>
        </p:txBody>
      </p:sp>
      <p:pic>
        <p:nvPicPr>
          <p:cNvPr id="203" name="Google Shape;203;g1215f8c27c6_0_26"/>
          <p:cNvPicPr preferRelativeResize="0"/>
          <p:nvPr/>
        </p:nvPicPr>
        <p:blipFill>
          <a:blip r:embed="rId8">
            <a:alphaModFix/>
          </a:blip>
          <a:stretch>
            <a:fillRect/>
          </a:stretch>
        </p:blipFill>
        <p:spPr>
          <a:xfrm>
            <a:off x="3815875" y="7669363"/>
            <a:ext cx="5019675" cy="1743075"/>
          </a:xfrm>
          <a:prstGeom prst="rect">
            <a:avLst/>
          </a:prstGeom>
          <a:noFill/>
          <a:ln>
            <a:noFill/>
          </a:ln>
        </p:spPr>
      </p:pic>
      <p:cxnSp>
        <p:nvCxnSpPr>
          <p:cNvPr id="204" name="Google Shape;204;g1215f8c27c6_0_26"/>
          <p:cNvCxnSpPr/>
          <p:nvPr/>
        </p:nvCxnSpPr>
        <p:spPr>
          <a:xfrm flipH="1" rot="10800000">
            <a:off x="2768450" y="8902500"/>
            <a:ext cx="2083800" cy="294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g1215f8c27c6_0_26"/>
          <p:cNvCxnSpPr/>
          <p:nvPr/>
        </p:nvCxnSpPr>
        <p:spPr>
          <a:xfrm>
            <a:off x="2943300" y="3788425"/>
            <a:ext cx="2331300" cy="5026800"/>
          </a:xfrm>
          <a:prstGeom prst="straightConnector1">
            <a:avLst/>
          </a:prstGeom>
          <a:noFill/>
          <a:ln cap="flat" cmpd="sng" w="9525">
            <a:solidFill>
              <a:schemeClr val="dk2"/>
            </a:solidFill>
            <a:prstDash val="solid"/>
            <a:round/>
            <a:headEnd len="med" w="med" type="none"/>
            <a:tailEnd len="med" w="med" type="none"/>
          </a:ln>
        </p:spPr>
      </p:cxnSp>
      <p:pic>
        <p:nvPicPr>
          <p:cNvPr id="206" name="Google Shape;206;g1215f8c27c6_0_26"/>
          <p:cNvPicPr preferRelativeResize="0"/>
          <p:nvPr/>
        </p:nvPicPr>
        <p:blipFill>
          <a:blip r:embed="rId9">
            <a:alphaModFix/>
          </a:blip>
          <a:stretch>
            <a:fillRect/>
          </a:stretch>
        </p:blipFill>
        <p:spPr>
          <a:xfrm>
            <a:off x="6603475" y="6139724"/>
            <a:ext cx="6921025" cy="2430284"/>
          </a:xfrm>
          <a:prstGeom prst="rect">
            <a:avLst/>
          </a:prstGeom>
          <a:noFill/>
          <a:ln>
            <a:noFill/>
          </a:ln>
        </p:spPr>
      </p:pic>
      <p:sp>
        <p:nvSpPr>
          <p:cNvPr id="207" name="Google Shape;207;g1215f8c27c6_0_26"/>
          <p:cNvSpPr txBox="1"/>
          <p:nvPr/>
        </p:nvSpPr>
        <p:spPr>
          <a:xfrm>
            <a:off x="8601425" y="8286550"/>
            <a:ext cx="320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Figure3: API call</a:t>
            </a:r>
            <a:endParaRPr b="1" sz="1500">
              <a:latin typeface="Calibri"/>
              <a:ea typeface="Calibri"/>
              <a:cs typeface="Calibri"/>
              <a:sym typeface="Calibri"/>
            </a:endParaRPr>
          </a:p>
        </p:txBody>
      </p:sp>
      <p:pic>
        <p:nvPicPr>
          <p:cNvPr id="208" name="Google Shape;208;g1215f8c27c6_0_26"/>
          <p:cNvPicPr preferRelativeResize="0"/>
          <p:nvPr/>
        </p:nvPicPr>
        <p:blipFill>
          <a:blip r:embed="rId10">
            <a:alphaModFix/>
          </a:blip>
          <a:stretch>
            <a:fillRect/>
          </a:stretch>
        </p:blipFill>
        <p:spPr>
          <a:xfrm>
            <a:off x="9748850" y="1623775"/>
            <a:ext cx="3143250" cy="4076700"/>
          </a:xfrm>
          <a:prstGeom prst="rect">
            <a:avLst/>
          </a:prstGeom>
          <a:noFill/>
          <a:ln>
            <a:noFill/>
          </a:ln>
        </p:spPr>
      </p:pic>
      <p:sp>
        <p:nvSpPr>
          <p:cNvPr id="209" name="Google Shape;209;g1215f8c27c6_0_26"/>
          <p:cNvSpPr/>
          <p:nvPr/>
        </p:nvSpPr>
        <p:spPr>
          <a:xfrm>
            <a:off x="11540225" y="4254675"/>
            <a:ext cx="1194600" cy="317400"/>
          </a:xfrm>
          <a:prstGeom prst="wedgeRectCallout">
            <a:avLst>
              <a:gd fmla="val -68498" name="adj1"/>
              <a:gd fmla="val 1033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Includes Yang file</a:t>
            </a:r>
            <a:endParaRPr sz="900"/>
          </a:p>
        </p:txBody>
      </p:sp>
      <p:sp>
        <p:nvSpPr>
          <p:cNvPr id="210" name="Google Shape;210;g1215f8c27c6_0_26"/>
          <p:cNvSpPr/>
          <p:nvPr/>
        </p:nvSpPr>
        <p:spPr>
          <a:xfrm>
            <a:off x="11692625" y="5169075"/>
            <a:ext cx="1333800" cy="317400"/>
          </a:xfrm>
          <a:prstGeom prst="wedgeRectCallout">
            <a:avLst>
              <a:gd fmla="val -71306" name="adj1"/>
              <a:gd fmla="val -901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RPC implementation</a:t>
            </a:r>
            <a:endParaRPr sz="900"/>
          </a:p>
        </p:txBody>
      </p:sp>
      <p:sp>
        <p:nvSpPr>
          <p:cNvPr id="211" name="Google Shape;211;g1215f8c27c6_0_26"/>
          <p:cNvSpPr txBox="1"/>
          <p:nvPr/>
        </p:nvSpPr>
        <p:spPr>
          <a:xfrm>
            <a:off x="10419325" y="5700475"/>
            <a:ext cx="170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Code Structure</a:t>
            </a:r>
            <a:endParaRPr b="1" sz="15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20d8e3d411_0_2"/>
          <p:cNvSpPr txBox="1"/>
          <p:nvPr>
            <p:ph type="title"/>
          </p:nvPr>
        </p:nvSpPr>
        <p:spPr>
          <a:xfrm>
            <a:off x="322577" y="139750"/>
            <a:ext cx="18204000" cy="1016400"/>
          </a:xfrm>
          <a:prstGeom prst="rect">
            <a:avLst/>
          </a:prstGeom>
          <a:noFill/>
          <a:ln>
            <a:noFill/>
          </a:ln>
        </p:spPr>
        <p:txBody>
          <a:bodyPr anchorCtr="0" anchor="t" bIns="0" lIns="0" spcFirstLastPara="1" rIns="0" wrap="square" tIns="15875">
            <a:spAutoFit/>
          </a:bodyPr>
          <a:lstStyle/>
          <a:p>
            <a:pPr indent="0" lvl="0" marL="0" rtl="0" algn="l">
              <a:lnSpc>
                <a:spcPct val="100000"/>
              </a:lnSpc>
              <a:spcBef>
                <a:spcPts val="0"/>
              </a:spcBef>
              <a:spcAft>
                <a:spcPts val="0"/>
              </a:spcAft>
              <a:buNone/>
            </a:pPr>
            <a:r>
              <a:rPr lang="en-US" sz="4750">
                <a:solidFill>
                  <a:srgbClr val="FFFFFF"/>
                </a:solidFill>
              </a:rPr>
              <a:t>Service Logic (DG) Addition &amp; Linking for New Resource</a:t>
            </a:r>
            <a:endParaRPr sz="4750">
              <a:solidFill>
                <a:srgbClr val="FFFFFF"/>
              </a:solidFill>
            </a:endParaRPr>
          </a:p>
          <a:p>
            <a:pPr indent="0" lvl="0" marL="0" rtl="0" algn="l">
              <a:lnSpc>
                <a:spcPct val="100000"/>
              </a:lnSpc>
              <a:spcBef>
                <a:spcPts val="0"/>
              </a:spcBef>
              <a:spcAft>
                <a:spcPts val="0"/>
              </a:spcAft>
              <a:buNone/>
            </a:pPr>
            <a:r>
              <a:t/>
            </a:r>
            <a:endParaRPr b="1" sz="1750">
              <a:solidFill>
                <a:srgbClr val="FFFFFF"/>
              </a:solidFill>
            </a:endParaRPr>
          </a:p>
        </p:txBody>
      </p:sp>
      <p:pic>
        <p:nvPicPr>
          <p:cNvPr id="217" name="Google Shape;217;g120d8e3d411_0_2"/>
          <p:cNvPicPr preferRelativeResize="0"/>
          <p:nvPr/>
        </p:nvPicPr>
        <p:blipFill>
          <a:blip r:embed="rId3">
            <a:alphaModFix/>
          </a:blip>
          <a:stretch>
            <a:fillRect/>
          </a:stretch>
        </p:blipFill>
        <p:spPr>
          <a:xfrm>
            <a:off x="821012" y="5905600"/>
            <a:ext cx="7572375" cy="3009900"/>
          </a:xfrm>
          <a:prstGeom prst="rect">
            <a:avLst/>
          </a:prstGeom>
          <a:noFill/>
          <a:ln>
            <a:noFill/>
          </a:ln>
        </p:spPr>
      </p:pic>
      <p:pic>
        <p:nvPicPr>
          <p:cNvPr id="218" name="Google Shape;218;g120d8e3d411_0_2"/>
          <p:cNvPicPr preferRelativeResize="0"/>
          <p:nvPr/>
        </p:nvPicPr>
        <p:blipFill>
          <a:blip r:embed="rId4">
            <a:alphaModFix/>
          </a:blip>
          <a:stretch>
            <a:fillRect/>
          </a:stretch>
        </p:blipFill>
        <p:spPr>
          <a:xfrm>
            <a:off x="9877675" y="1719050"/>
            <a:ext cx="2919525" cy="7117999"/>
          </a:xfrm>
          <a:prstGeom prst="rect">
            <a:avLst/>
          </a:prstGeom>
          <a:noFill/>
          <a:ln>
            <a:noFill/>
          </a:ln>
        </p:spPr>
      </p:pic>
      <p:sp>
        <p:nvSpPr>
          <p:cNvPr id="219" name="Google Shape;219;g120d8e3d411_0_2"/>
          <p:cNvSpPr txBox="1"/>
          <p:nvPr/>
        </p:nvSpPr>
        <p:spPr>
          <a:xfrm>
            <a:off x="10680400" y="8757075"/>
            <a:ext cx="234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Fig4 : enums in request-action in generic-resource API.yang</a:t>
            </a:r>
            <a:endParaRPr>
              <a:latin typeface="Calibri"/>
              <a:ea typeface="Calibri"/>
              <a:cs typeface="Calibri"/>
              <a:sym typeface="Calibri"/>
            </a:endParaRPr>
          </a:p>
        </p:txBody>
      </p:sp>
      <p:sp>
        <p:nvSpPr>
          <p:cNvPr id="220" name="Google Shape;220;g120d8e3d411_0_2"/>
          <p:cNvSpPr txBox="1"/>
          <p:nvPr/>
        </p:nvSpPr>
        <p:spPr>
          <a:xfrm>
            <a:off x="6804575" y="9784900"/>
            <a:ext cx="26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Fig3: request-action in generic-resource-api.yang</a:t>
            </a:r>
            <a:endParaRPr>
              <a:latin typeface="Calibri"/>
              <a:ea typeface="Calibri"/>
              <a:cs typeface="Calibri"/>
              <a:sym typeface="Calibri"/>
            </a:endParaRPr>
          </a:p>
        </p:txBody>
      </p:sp>
      <p:sp>
        <p:nvSpPr>
          <p:cNvPr id="221" name="Google Shape;221;g120d8e3d411_0_2"/>
          <p:cNvSpPr txBox="1"/>
          <p:nvPr/>
        </p:nvSpPr>
        <p:spPr>
          <a:xfrm>
            <a:off x="1529925" y="9077625"/>
            <a:ext cx="291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Fig2: Input for request-action in API call</a:t>
            </a:r>
            <a:endParaRPr>
              <a:latin typeface="Calibri"/>
              <a:ea typeface="Calibri"/>
              <a:cs typeface="Calibri"/>
              <a:sym typeface="Calibri"/>
            </a:endParaRPr>
          </a:p>
        </p:txBody>
      </p:sp>
      <p:sp>
        <p:nvSpPr>
          <p:cNvPr id="222" name="Google Shape;222;g120d8e3d411_0_2"/>
          <p:cNvSpPr txBox="1"/>
          <p:nvPr/>
        </p:nvSpPr>
        <p:spPr>
          <a:xfrm>
            <a:off x="189425" y="5536900"/>
            <a:ext cx="52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Fig1: Main DG is calling usecase specific DG based on request action</a:t>
            </a:r>
            <a:endParaRPr>
              <a:latin typeface="Calibri"/>
              <a:ea typeface="Calibri"/>
              <a:cs typeface="Calibri"/>
              <a:sym typeface="Calibri"/>
            </a:endParaRPr>
          </a:p>
        </p:txBody>
      </p:sp>
      <p:pic>
        <p:nvPicPr>
          <p:cNvPr id="223" name="Google Shape;223;g120d8e3d411_0_2"/>
          <p:cNvPicPr preferRelativeResize="0"/>
          <p:nvPr/>
        </p:nvPicPr>
        <p:blipFill>
          <a:blip r:embed="rId5">
            <a:alphaModFix/>
          </a:blip>
          <a:stretch>
            <a:fillRect/>
          </a:stretch>
        </p:blipFill>
        <p:spPr>
          <a:xfrm>
            <a:off x="322575" y="1532375"/>
            <a:ext cx="8020974" cy="3897700"/>
          </a:xfrm>
          <a:prstGeom prst="rect">
            <a:avLst/>
          </a:prstGeom>
          <a:noFill/>
          <a:ln>
            <a:noFill/>
          </a:ln>
        </p:spPr>
      </p:pic>
      <p:pic>
        <p:nvPicPr>
          <p:cNvPr id="224" name="Google Shape;224;g120d8e3d411_0_2"/>
          <p:cNvPicPr preferRelativeResize="0"/>
          <p:nvPr/>
        </p:nvPicPr>
        <p:blipFill>
          <a:blip r:embed="rId6">
            <a:alphaModFix/>
          </a:blip>
          <a:stretch>
            <a:fillRect/>
          </a:stretch>
        </p:blipFill>
        <p:spPr>
          <a:xfrm>
            <a:off x="6367553" y="5212113"/>
            <a:ext cx="3829275" cy="4628176"/>
          </a:xfrm>
          <a:prstGeom prst="rect">
            <a:avLst/>
          </a:prstGeom>
          <a:noFill/>
          <a:ln>
            <a:noFill/>
          </a:ln>
        </p:spPr>
      </p:pic>
      <p:cxnSp>
        <p:nvCxnSpPr>
          <p:cNvPr id="225" name="Google Shape;225;g120d8e3d411_0_2"/>
          <p:cNvCxnSpPr/>
          <p:nvPr/>
        </p:nvCxnSpPr>
        <p:spPr>
          <a:xfrm flipH="1">
            <a:off x="3132750" y="4036125"/>
            <a:ext cx="1690200" cy="41091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g120d8e3d411_0_2"/>
          <p:cNvCxnSpPr/>
          <p:nvPr/>
        </p:nvCxnSpPr>
        <p:spPr>
          <a:xfrm flipH="1">
            <a:off x="1908750" y="4079825"/>
            <a:ext cx="1661100" cy="41091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g120d8e3d411_0_2"/>
          <p:cNvSpPr txBox="1"/>
          <p:nvPr/>
        </p:nvSpPr>
        <p:spPr>
          <a:xfrm>
            <a:off x="13711150" y="1748500"/>
            <a:ext cx="4079700" cy="57258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New DG’s operating on new resource </a:t>
            </a:r>
            <a:r>
              <a:rPr lang="en-US" sz="2400">
                <a:latin typeface="Calibri"/>
                <a:ea typeface="Calibri"/>
                <a:cs typeface="Calibri"/>
                <a:sym typeface="Calibri"/>
              </a:rPr>
              <a:t>can</a:t>
            </a:r>
            <a:r>
              <a:rPr lang="en-US" sz="2400">
                <a:latin typeface="Calibri"/>
                <a:ea typeface="Calibri"/>
                <a:cs typeface="Calibri"/>
                <a:sym typeface="Calibri"/>
              </a:rPr>
              <a:t> be added by introducing new enum for request-action leaf in GENERIC-RESOURCE-API.yang as show in fig4</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Request-action is of type enumeration(fig3), enum’s should be predefined in yang. Otherwise input request validation will fail.</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Main DG(fig1) checks request-action input(fig2) and branches to new DG flow as shown in fig1</a:t>
            </a:r>
            <a:endParaRPr sz="2400">
              <a:latin typeface="Calibri"/>
              <a:ea typeface="Calibri"/>
              <a:cs typeface="Calibri"/>
              <a:sym typeface="Calibri"/>
            </a:endParaRPr>
          </a:p>
        </p:txBody>
      </p:sp>
      <p:sp>
        <p:nvSpPr>
          <p:cNvPr id="228" name="Google Shape;228;g120d8e3d411_0_2"/>
          <p:cNvSpPr txBox="1"/>
          <p:nvPr/>
        </p:nvSpPr>
        <p:spPr>
          <a:xfrm>
            <a:off x="5746800" y="-12650"/>
            <a:ext cx="120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rPr>
              <a:t>https://gerrit.onap.org/r/c/sdnc/northbound/+/57037/3/generic-resource-api/model/src/main/yang/GENERIC-RESOURCE-API.yang</a:t>
            </a:r>
            <a:endParaRPr sz="1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1e03310559_1_10"/>
          <p:cNvSpPr txBox="1"/>
          <p:nvPr>
            <p:ph type="title"/>
          </p:nvPr>
        </p:nvSpPr>
        <p:spPr>
          <a:xfrm>
            <a:off x="567052" y="318375"/>
            <a:ext cx="150738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Data-Change-API Explained</a:t>
            </a:r>
            <a:endParaRPr sz="5050"/>
          </a:p>
        </p:txBody>
      </p:sp>
      <p:sp>
        <p:nvSpPr>
          <p:cNvPr id="234" name="Google Shape;234;g11e03310559_1_10"/>
          <p:cNvSpPr txBox="1"/>
          <p:nvPr/>
        </p:nvSpPr>
        <p:spPr>
          <a:xfrm>
            <a:off x="9112625" y="1427238"/>
            <a:ext cx="8116500" cy="48024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User registers 3rd party controller information in ESR.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 ESR adds 3rd party controller information in AAI.</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AAI notify addition of 3rd party controller information to DMAAP Listener in SDNC.</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DMAAP Listener in SDNC sends Data change request.</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SDNC query topology from 3rd party Controller</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SDNC adds topology to AAI</a:t>
            </a:r>
            <a:endParaRPr sz="3000">
              <a:latin typeface="Calibri"/>
              <a:ea typeface="Calibri"/>
              <a:cs typeface="Calibri"/>
              <a:sym typeface="Calibri"/>
            </a:endParaRPr>
          </a:p>
        </p:txBody>
      </p:sp>
      <p:pic>
        <p:nvPicPr>
          <p:cNvPr id="235" name="Google Shape;235;g11e03310559_1_10"/>
          <p:cNvPicPr preferRelativeResize="0"/>
          <p:nvPr/>
        </p:nvPicPr>
        <p:blipFill>
          <a:blip r:embed="rId3">
            <a:alphaModFix/>
          </a:blip>
          <a:stretch>
            <a:fillRect/>
          </a:stretch>
        </p:blipFill>
        <p:spPr>
          <a:xfrm>
            <a:off x="5851575" y="6545300"/>
            <a:ext cx="5395075" cy="2944850"/>
          </a:xfrm>
          <a:prstGeom prst="rect">
            <a:avLst/>
          </a:prstGeom>
          <a:noFill/>
          <a:ln>
            <a:noFill/>
          </a:ln>
        </p:spPr>
      </p:pic>
      <p:pic>
        <p:nvPicPr>
          <p:cNvPr id="236" name="Google Shape;236;g11e03310559_1_10"/>
          <p:cNvPicPr preferRelativeResize="0"/>
          <p:nvPr/>
        </p:nvPicPr>
        <p:blipFill>
          <a:blip r:embed="rId4">
            <a:alphaModFix/>
          </a:blip>
          <a:stretch>
            <a:fillRect/>
          </a:stretch>
        </p:blipFill>
        <p:spPr>
          <a:xfrm>
            <a:off x="11333050" y="6368900"/>
            <a:ext cx="6954951" cy="3448125"/>
          </a:xfrm>
          <a:prstGeom prst="rect">
            <a:avLst/>
          </a:prstGeom>
          <a:noFill/>
          <a:ln>
            <a:noFill/>
          </a:ln>
        </p:spPr>
      </p:pic>
      <p:pic>
        <p:nvPicPr>
          <p:cNvPr id="237" name="Google Shape;237;g11e03310559_1_10"/>
          <p:cNvPicPr preferRelativeResize="0"/>
          <p:nvPr/>
        </p:nvPicPr>
        <p:blipFill>
          <a:blip r:embed="rId5">
            <a:alphaModFix/>
          </a:blip>
          <a:stretch>
            <a:fillRect/>
          </a:stretch>
        </p:blipFill>
        <p:spPr>
          <a:xfrm>
            <a:off x="646675" y="1880100"/>
            <a:ext cx="5924775" cy="5338600"/>
          </a:xfrm>
          <a:prstGeom prst="rect">
            <a:avLst/>
          </a:prstGeom>
          <a:noFill/>
          <a:ln>
            <a:noFill/>
          </a:ln>
        </p:spPr>
      </p:pic>
      <p:sp>
        <p:nvSpPr>
          <p:cNvPr id="238" name="Google Shape;238;g11e03310559_1_10"/>
          <p:cNvSpPr txBox="1"/>
          <p:nvPr/>
        </p:nvSpPr>
        <p:spPr>
          <a:xfrm>
            <a:off x="830525" y="7693400"/>
            <a:ext cx="4618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Physical Network Topology Onboarding Framework</a:t>
            </a:r>
            <a:endParaRPr sz="1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dc399c912_1_44"/>
          <p:cNvSpPr txBox="1"/>
          <p:nvPr>
            <p:ph type="title"/>
          </p:nvPr>
        </p:nvSpPr>
        <p:spPr>
          <a:xfrm>
            <a:off x="4554875" y="4336800"/>
            <a:ext cx="8857500" cy="1015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US"/>
              <a:t>Adaptors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9"/>
          <p:cNvSpPr txBox="1"/>
          <p:nvPr>
            <p:ph type="title"/>
          </p:nvPr>
        </p:nvSpPr>
        <p:spPr>
          <a:xfrm>
            <a:off x="597477" y="316740"/>
            <a:ext cx="131280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Plugins - RestApiCallNode</a:t>
            </a:r>
            <a:endParaRPr sz="5400"/>
          </a:p>
        </p:txBody>
      </p:sp>
      <p:sp>
        <p:nvSpPr>
          <p:cNvPr id="249" name="Google Shape;249;p9"/>
          <p:cNvSpPr txBox="1"/>
          <p:nvPr/>
        </p:nvSpPr>
        <p:spPr>
          <a:xfrm>
            <a:off x="10142525" y="1496000"/>
            <a:ext cx="75195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is used to perform REST based CRUD operation on devices/3rd party controller</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is added as a SvcLogicPlugin and can be used from directed graphs using execute node</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Developer has to create a template for request and template path to be provided in each request</a:t>
            </a:r>
            <a:endParaRPr sz="2500">
              <a:latin typeface="Calibri"/>
              <a:ea typeface="Calibri"/>
              <a:cs typeface="Calibri"/>
              <a:sym typeface="Calibri"/>
            </a:endParaRPr>
          </a:p>
        </p:txBody>
      </p:sp>
      <p:pic>
        <p:nvPicPr>
          <p:cNvPr id="250" name="Google Shape;250;p9"/>
          <p:cNvPicPr preferRelativeResize="0"/>
          <p:nvPr/>
        </p:nvPicPr>
        <p:blipFill>
          <a:blip r:embed="rId3">
            <a:alphaModFix/>
          </a:blip>
          <a:stretch>
            <a:fillRect/>
          </a:stretch>
        </p:blipFill>
        <p:spPr>
          <a:xfrm>
            <a:off x="0" y="5974450"/>
            <a:ext cx="4993950" cy="2822125"/>
          </a:xfrm>
          <a:prstGeom prst="rect">
            <a:avLst/>
          </a:prstGeom>
          <a:noFill/>
          <a:ln>
            <a:noFill/>
          </a:ln>
        </p:spPr>
      </p:pic>
      <p:pic>
        <p:nvPicPr>
          <p:cNvPr id="251" name="Google Shape;251;p9"/>
          <p:cNvPicPr preferRelativeResize="0"/>
          <p:nvPr/>
        </p:nvPicPr>
        <p:blipFill>
          <a:blip r:embed="rId4">
            <a:alphaModFix/>
          </a:blip>
          <a:stretch>
            <a:fillRect/>
          </a:stretch>
        </p:blipFill>
        <p:spPr>
          <a:xfrm>
            <a:off x="5591425" y="7010000"/>
            <a:ext cx="8744474" cy="3225950"/>
          </a:xfrm>
          <a:prstGeom prst="rect">
            <a:avLst/>
          </a:prstGeom>
          <a:noFill/>
          <a:ln>
            <a:noFill/>
          </a:ln>
        </p:spPr>
      </p:pic>
      <p:pic>
        <p:nvPicPr>
          <p:cNvPr id="252" name="Google Shape;252;p9"/>
          <p:cNvPicPr preferRelativeResize="0"/>
          <p:nvPr/>
        </p:nvPicPr>
        <p:blipFill>
          <a:blip r:embed="rId5">
            <a:alphaModFix/>
          </a:blip>
          <a:stretch>
            <a:fillRect/>
          </a:stretch>
        </p:blipFill>
        <p:spPr>
          <a:xfrm>
            <a:off x="10062513" y="4451300"/>
            <a:ext cx="7376530" cy="2822125"/>
          </a:xfrm>
          <a:prstGeom prst="rect">
            <a:avLst/>
          </a:prstGeom>
          <a:noFill/>
          <a:ln>
            <a:noFill/>
          </a:ln>
        </p:spPr>
      </p:pic>
      <p:pic>
        <p:nvPicPr>
          <p:cNvPr id="253" name="Google Shape;253;p9"/>
          <p:cNvPicPr preferRelativeResize="0"/>
          <p:nvPr/>
        </p:nvPicPr>
        <p:blipFill>
          <a:blip r:embed="rId6">
            <a:alphaModFix/>
          </a:blip>
          <a:stretch>
            <a:fillRect/>
          </a:stretch>
        </p:blipFill>
        <p:spPr>
          <a:xfrm>
            <a:off x="217575" y="1695450"/>
            <a:ext cx="3772875" cy="2876550"/>
          </a:xfrm>
          <a:prstGeom prst="rect">
            <a:avLst/>
          </a:prstGeom>
          <a:noFill/>
          <a:ln>
            <a:noFill/>
          </a:ln>
        </p:spPr>
      </p:pic>
      <p:pic>
        <p:nvPicPr>
          <p:cNvPr id="254" name="Google Shape;254;p9"/>
          <p:cNvPicPr preferRelativeResize="0"/>
          <p:nvPr/>
        </p:nvPicPr>
        <p:blipFill>
          <a:blip r:embed="rId7">
            <a:alphaModFix/>
          </a:blip>
          <a:stretch>
            <a:fillRect/>
          </a:stretch>
        </p:blipFill>
        <p:spPr>
          <a:xfrm>
            <a:off x="4247275" y="1904315"/>
            <a:ext cx="4838700" cy="1333500"/>
          </a:xfrm>
          <a:prstGeom prst="rect">
            <a:avLst/>
          </a:prstGeom>
          <a:noFill/>
          <a:ln>
            <a:noFill/>
          </a:ln>
        </p:spPr>
      </p:pic>
      <p:pic>
        <p:nvPicPr>
          <p:cNvPr id="255" name="Google Shape;255;p9"/>
          <p:cNvPicPr preferRelativeResize="0"/>
          <p:nvPr/>
        </p:nvPicPr>
        <p:blipFill>
          <a:blip r:embed="rId8">
            <a:alphaModFix/>
          </a:blip>
          <a:stretch>
            <a:fillRect/>
          </a:stretch>
        </p:blipFill>
        <p:spPr>
          <a:xfrm>
            <a:off x="4377099" y="3491324"/>
            <a:ext cx="5655421" cy="3225950"/>
          </a:xfrm>
          <a:prstGeom prst="rect">
            <a:avLst/>
          </a:prstGeom>
          <a:noFill/>
          <a:ln>
            <a:noFill/>
          </a:ln>
        </p:spPr>
      </p:pic>
      <p:sp>
        <p:nvSpPr>
          <p:cNvPr id="256" name="Google Shape;256;p9"/>
          <p:cNvSpPr txBox="1"/>
          <p:nvPr/>
        </p:nvSpPr>
        <p:spPr>
          <a:xfrm>
            <a:off x="11354975" y="6907325"/>
            <a:ext cx="232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T</a:t>
            </a:r>
            <a:r>
              <a:rPr b="1" lang="en-US" sz="1700">
                <a:latin typeface="Calibri"/>
                <a:ea typeface="Calibri"/>
                <a:cs typeface="Calibri"/>
                <a:sym typeface="Calibri"/>
              </a:rPr>
              <a:t>emplate file example</a:t>
            </a:r>
            <a:endParaRPr b="1" sz="1700">
              <a:latin typeface="Calibri"/>
              <a:ea typeface="Calibri"/>
              <a:cs typeface="Calibri"/>
              <a:sym typeface="Calibri"/>
            </a:endParaRPr>
          </a:p>
        </p:txBody>
      </p:sp>
      <p:sp>
        <p:nvSpPr>
          <p:cNvPr id="257" name="Google Shape;257;p9"/>
          <p:cNvSpPr txBox="1"/>
          <p:nvPr/>
        </p:nvSpPr>
        <p:spPr>
          <a:xfrm>
            <a:off x="626050" y="8899850"/>
            <a:ext cx="32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RestApiCallNode in DG</a:t>
            </a:r>
            <a:endParaRPr b="1">
              <a:latin typeface="Calibri"/>
              <a:ea typeface="Calibri"/>
              <a:cs typeface="Calibri"/>
              <a:sym typeface="Calibri"/>
            </a:endParaRPr>
          </a:p>
        </p:txBody>
      </p:sp>
      <p:sp>
        <p:nvSpPr>
          <p:cNvPr id="258" name="Google Shape;258;p9"/>
          <p:cNvSpPr txBox="1"/>
          <p:nvPr/>
        </p:nvSpPr>
        <p:spPr>
          <a:xfrm>
            <a:off x="6383350" y="9746875"/>
            <a:ext cx="34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Parameters of RestApiCallNode</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596937" y="316731"/>
            <a:ext cx="2787015" cy="8483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Agenda</a:t>
            </a:r>
            <a:endParaRPr sz="5400"/>
          </a:p>
        </p:txBody>
      </p:sp>
      <p:sp>
        <p:nvSpPr>
          <p:cNvPr id="72" name="Google Shape;72;p2"/>
          <p:cNvSpPr txBox="1"/>
          <p:nvPr/>
        </p:nvSpPr>
        <p:spPr>
          <a:xfrm>
            <a:off x="917950" y="1777650"/>
            <a:ext cx="11525400" cy="68805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Overview</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Architecture</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Directed Graph &amp; Service Logic Interpreter(SLI)</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Design Time/Runtime Flow</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APIs and External Interactions</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Adaptors</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Local setup using docker-compose</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latin typeface="Calibri"/>
                <a:ea typeface="Calibri"/>
                <a:cs typeface="Calibri"/>
                <a:sym typeface="Calibri"/>
              </a:rPr>
              <a:t>Debugging/logs</a:t>
            </a:r>
            <a:endParaRPr b="1" sz="3000">
              <a:latin typeface="Calibri"/>
              <a:ea typeface="Calibri"/>
              <a:cs typeface="Calibri"/>
              <a:sym typeface="Calibri"/>
            </a:endParaRPr>
          </a:p>
          <a:p>
            <a:pPr indent="-419100" lvl="0" marL="457200" rtl="0" algn="l">
              <a:lnSpc>
                <a:spcPct val="150000"/>
              </a:lnSpc>
              <a:spcBef>
                <a:spcPts val="0"/>
              </a:spcBef>
              <a:spcAft>
                <a:spcPts val="0"/>
              </a:spcAft>
              <a:buSzPts val="3000"/>
              <a:buFont typeface="Calibri"/>
              <a:buChar char="●"/>
            </a:pPr>
            <a:r>
              <a:rPr b="1" lang="en-US" sz="3000">
                <a:solidFill>
                  <a:schemeClr val="dk1"/>
                </a:solidFill>
                <a:latin typeface="Calibri"/>
                <a:ea typeface="Calibri"/>
                <a:cs typeface="Calibri"/>
                <a:sym typeface="Calibri"/>
              </a:rPr>
              <a:t>Code Repo</a:t>
            </a:r>
            <a:endParaRPr b="1" sz="3000">
              <a:solidFill>
                <a:schemeClr val="dk1"/>
              </a:solidFill>
              <a:latin typeface="Calibri"/>
              <a:ea typeface="Calibri"/>
              <a:cs typeface="Calibri"/>
              <a:sym typeface="Calibri"/>
            </a:endParaRPr>
          </a:p>
          <a:p>
            <a:pPr indent="-419100" lvl="0" marL="457200" rtl="0" algn="l">
              <a:lnSpc>
                <a:spcPct val="150000"/>
              </a:lnSpc>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Implementation details</a:t>
            </a:r>
            <a:endParaRPr b="1" sz="30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0"/>
          <p:cNvSpPr txBox="1"/>
          <p:nvPr>
            <p:ph type="title"/>
          </p:nvPr>
        </p:nvSpPr>
        <p:spPr>
          <a:xfrm>
            <a:off x="597477" y="316740"/>
            <a:ext cx="120783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Plugins - </a:t>
            </a:r>
            <a:r>
              <a:rPr lang="en-US" sz="5400">
                <a:solidFill>
                  <a:srgbClr val="FFFFFF"/>
                </a:solidFill>
              </a:rPr>
              <a:t>RestconfApiCall</a:t>
            </a:r>
            <a:r>
              <a:rPr lang="en-US" sz="5400">
                <a:solidFill>
                  <a:srgbClr val="FFFFFF"/>
                </a:solidFill>
              </a:rPr>
              <a:t>Node</a:t>
            </a:r>
            <a:endParaRPr sz="5400"/>
          </a:p>
        </p:txBody>
      </p:sp>
      <p:sp>
        <p:nvSpPr>
          <p:cNvPr id="264" name="Google Shape;264;p10"/>
          <p:cNvSpPr txBox="1"/>
          <p:nvPr/>
        </p:nvSpPr>
        <p:spPr>
          <a:xfrm>
            <a:off x="1331575" y="1879850"/>
            <a:ext cx="7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5" name="Google Shape;265;p10"/>
          <p:cNvSpPr txBox="1"/>
          <p:nvPr/>
        </p:nvSpPr>
        <p:spPr>
          <a:xfrm>
            <a:off x="10548100" y="1801525"/>
            <a:ext cx="7739700" cy="40944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It is used to perform RESTCONF YANG based operation on devices/3rd party domain controller.</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It is added as SvcLogicPlugin and can be used from Directed graph using execute node</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It provides YANG guide serialization/deserialization.</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Avoid need to write additional templates.</a:t>
            </a:r>
            <a:endParaRPr b="1" sz="3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6" name="Google Shape;266;p10"/>
          <p:cNvPicPr preferRelativeResize="0"/>
          <p:nvPr/>
        </p:nvPicPr>
        <p:blipFill>
          <a:blip r:embed="rId3">
            <a:alphaModFix/>
          </a:blip>
          <a:stretch>
            <a:fillRect/>
          </a:stretch>
        </p:blipFill>
        <p:spPr>
          <a:xfrm>
            <a:off x="178925" y="5401350"/>
            <a:ext cx="8058150" cy="3648075"/>
          </a:xfrm>
          <a:prstGeom prst="rect">
            <a:avLst/>
          </a:prstGeom>
          <a:noFill/>
          <a:ln>
            <a:noFill/>
          </a:ln>
        </p:spPr>
      </p:pic>
      <p:pic>
        <p:nvPicPr>
          <p:cNvPr id="267" name="Google Shape;267;p10"/>
          <p:cNvPicPr preferRelativeResize="0"/>
          <p:nvPr/>
        </p:nvPicPr>
        <p:blipFill>
          <a:blip r:embed="rId4">
            <a:alphaModFix/>
          </a:blip>
          <a:stretch>
            <a:fillRect/>
          </a:stretch>
        </p:blipFill>
        <p:spPr>
          <a:xfrm>
            <a:off x="3772650" y="7781925"/>
            <a:ext cx="9086850" cy="2505075"/>
          </a:xfrm>
          <a:prstGeom prst="rect">
            <a:avLst/>
          </a:prstGeom>
          <a:noFill/>
          <a:ln>
            <a:noFill/>
          </a:ln>
        </p:spPr>
      </p:pic>
      <p:pic>
        <p:nvPicPr>
          <p:cNvPr id="268" name="Google Shape;268;p10"/>
          <p:cNvPicPr preferRelativeResize="0"/>
          <p:nvPr/>
        </p:nvPicPr>
        <p:blipFill>
          <a:blip r:embed="rId5">
            <a:alphaModFix/>
          </a:blip>
          <a:stretch>
            <a:fillRect/>
          </a:stretch>
        </p:blipFill>
        <p:spPr>
          <a:xfrm>
            <a:off x="11893375" y="6048325"/>
            <a:ext cx="6174301" cy="3648075"/>
          </a:xfrm>
          <a:prstGeom prst="rect">
            <a:avLst/>
          </a:prstGeom>
          <a:noFill/>
          <a:ln>
            <a:noFill/>
          </a:ln>
        </p:spPr>
      </p:pic>
      <p:pic>
        <p:nvPicPr>
          <p:cNvPr id="269" name="Google Shape;269;p10"/>
          <p:cNvPicPr preferRelativeResize="0"/>
          <p:nvPr/>
        </p:nvPicPr>
        <p:blipFill>
          <a:blip r:embed="rId6">
            <a:alphaModFix/>
          </a:blip>
          <a:stretch>
            <a:fillRect/>
          </a:stretch>
        </p:blipFill>
        <p:spPr>
          <a:xfrm>
            <a:off x="978575" y="1666900"/>
            <a:ext cx="7258499" cy="3548375"/>
          </a:xfrm>
          <a:prstGeom prst="rect">
            <a:avLst/>
          </a:prstGeom>
          <a:noFill/>
          <a:ln>
            <a:noFill/>
          </a:ln>
        </p:spPr>
      </p:pic>
      <p:sp>
        <p:nvSpPr>
          <p:cNvPr id="270" name="Google Shape;270;p10"/>
          <p:cNvSpPr txBox="1"/>
          <p:nvPr/>
        </p:nvSpPr>
        <p:spPr>
          <a:xfrm>
            <a:off x="343725" y="9206750"/>
            <a:ext cx="26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RestconfApiCallNode in DG</a:t>
            </a:r>
            <a:endParaRPr b="1">
              <a:latin typeface="Calibri"/>
              <a:ea typeface="Calibri"/>
              <a:cs typeface="Calibri"/>
              <a:sym typeface="Calibri"/>
            </a:endParaRPr>
          </a:p>
        </p:txBody>
      </p:sp>
      <p:sp>
        <p:nvSpPr>
          <p:cNvPr id="271" name="Google Shape;271;p10"/>
          <p:cNvSpPr txBox="1"/>
          <p:nvPr/>
        </p:nvSpPr>
        <p:spPr>
          <a:xfrm>
            <a:off x="4266825" y="9889075"/>
            <a:ext cx="3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Parameters of RestconfApiCallNode</a:t>
            </a:r>
            <a:endParaRPr b="1">
              <a:latin typeface="Calibri"/>
              <a:ea typeface="Calibri"/>
              <a:cs typeface="Calibri"/>
              <a:sym typeface="Calibri"/>
            </a:endParaRPr>
          </a:p>
        </p:txBody>
      </p:sp>
      <p:sp>
        <p:nvSpPr>
          <p:cNvPr id="272" name="Google Shape;272;p10"/>
          <p:cNvSpPr txBox="1"/>
          <p:nvPr/>
        </p:nvSpPr>
        <p:spPr>
          <a:xfrm>
            <a:off x="11860825" y="9628750"/>
            <a:ext cx="31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 Sample yang file used to send request</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1dc399c912_4_29"/>
          <p:cNvSpPr txBox="1"/>
          <p:nvPr>
            <p:ph type="title"/>
          </p:nvPr>
        </p:nvSpPr>
        <p:spPr>
          <a:xfrm>
            <a:off x="344724" y="279975"/>
            <a:ext cx="16393200" cy="1444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Plugins - RestconfDiscoveryNode</a:t>
            </a:r>
            <a:endParaRPr sz="5400">
              <a:solidFill>
                <a:srgbClr val="FFFFFF"/>
              </a:solidFill>
            </a:endParaRPr>
          </a:p>
          <a:p>
            <a:pPr indent="0" lvl="0" marL="0" rtl="0" algn="l">
              <a:lnSpc>
                <a:spcPct val="100000"/>
              </a:lnSpc>
              <a:spcBef>
                <a:spcPts val="0"/>
              </a:spcBef>
              <a:spcAft>
                <a:spcPts val="0"/>
              </a:spcAft>
              <a:buNone/>
            </a:pPr>
            <a:r>
              <a:t/>
            </a:r>
            <a:endParaRPr sz="3900">
              <a:solidFill>
                <a:srgbClr val="FFFFFF"/>
              </a:solidFill>
            </a:endParaRPr>
          </a:p>
        </p:txBody>
      </p:sp>
      <p:pic>
        <p:nvPicPr>
          <p:cNvPr id="278" name="Google Shape;278;g11dc399c912_4_29"/>
          <p:cNvPicPr preferRelativeResize="0"/>
          <p:nvPr/>
        </p:nvPicPr>
        <p:blipFill>
          <a:blip r:embed="rId3">
            <a:alphaModFix/>
          </a:blip>
          <a:stretch>
            <a:fillRect/>
          </a:stretch>
        </p:blipFill>
        <p:spPr>
          <a:xfrm>
            <a:off x="1257875" y="1984300"/>
            <a:ext cx="4538350" cy="4214175"/>
          </a:xfrm>
          <a:prstGeom prst="rect">
            <a:avLst/>
          </a:prstGeom>
          <a:noFill/>
          <a:ln>
            <a:noFill/>
          </a:ln>
        </p:spPr>
      </p:pic>
      <p:sp>
        <p:nvSpPr>
          <p:cNvPr id="279" name="Google Shape;279;g11dc399c912_4_29"/>
          <p:cNvSpPr txBox="1"/>
          <p:nvPr/>
        </p:nvSpPr>
        <p:spPr>
          <a:xfrm>
            <a:off x="8487975" y="1829075"/>
            <a:ext cx="8477100" cy="3437100"/>
          </a:xfrm>
          <a:prstGeom prst="rect">
            <a:avLst/>
          </a:prstGeom>
          <a:noFill/>
          <a:ln>
            <a:noFill/>
          </a:ln>
        </p:spPr>
        <p:txBody>
          <a:bodyPr anchorCtr="0" anchor="b" bIns="91425" lIns="91425" spcFirstLastPara="1" rIns="91425" wrap="square" tIns="91425">
            <a:normAutofit lnSpcReduction="10000"/>
          </a:bodyPr>
          <a:lstStyle/>
          <a:p>
            <a:pPr indent="-393700" lvl="0" marL="457200" rtl="0" algn="l">
              <a:spcBef>
                <a:spcPts val="0"/>
              </a:spcBef>
              <a:spcAft>
                <a:spcPts val="0"/>
              </a:spcAft>
              <a:buSzPts val="2600"/>
              <a:buChar char="●"/>
            </a:pPr>
            <a:r>
              <a:rPr lang="en-US" sz="2600"/>
              <a:t>The RESTCONF protocol supports YANG-defined event notifications.  The solution preserves aspects of NETCONF event notifications [RFC5277] while utilizing the Server-Sent Events transport strategy</a:t>
            </a:r>
            <a:endParaRPr sz="2600"/>
          </a:p>
          <a:p>
            <a:pPr indent="-393700" lvl="0" marL="457200" rtl="0" algn="l">
              <a:spcBef>
                <a:spcPts val="0"/>
              </a:spcBef>
              <a:spcAft>
                <a:spcPts val="0"/>
              </a:spcAft>
              <a:buSzPts val="2600"/>
              <a:buChar char="●"/>
            </a:pPr>
            <a:r>
              <a:rPr lang="en-US" sz="2600"/>
              <a:t>Based on Pub/Sub mechanism.</a:t>
            </a:r>
            <a:endParaRPr sz="2600"/>
          </a:p>
          <a:p>
            <a:pPr indent="-393700" lvl="0" marL="457200" rtl="0" algn="l">
              <a:spcBef>
                <a:spcPts val="0"/>
              </a:spcBef>
              <a:spcAft>
                <a:spcPts val="0"/>
              </a:spcAft>
              <a:buSzPts val="2600"/>
              <a:buChar char="●"/>
            </a:pPr>
            <a:r>
              <a:rPr lang="en-US" sz="2600"/>
              <a:t>Creates a persistent connection with Server.</a:t>
            </a:r>
            <a:endParaRPr sz="2600"/>
          </a:p>
          <a:p>
            <a:pPr indent="-393700" lvl="0" marL="457200" rtl="0" algn="l">
              <a:spcBef>
                <a:spcPts val="0"/>
              </a:spcBef>
              <a:spcAft>
                <a:spcPts val="0"/>
              </a:spcAft>
              <a:buSzPts val="2600"/>
              <a:buChar char="●"/>
            </a:pPr>
            <a:r>
              <a:rPr lang="en-US" sz="2600"/>
              <a:t>For example, RestconfDiscoveryNode is used to </a:t>
            </a:r>
            <a:r>
              <a:rPr lang="en-US" sz="2600"/>
              <a:t>fetch any change in </a:t>
            </a:r>
            <a:r>
              <a:rPr lang="en-US" sz="2600"/>
              <a:t>topology from third party controller in ccvpn use case.</a:t>
            </a:r>
            <a:endParaRPr sz="2600"/>
          </a:p>
        </p:txBody>
      </p:sp>
      <p:pic>
        <p:nvPicPr>
          <p:cNvPr id="280" name="Google Shape;280;g11dc399c912_4_29"/>
          <p:cNvPicPr preferRelativeResize="0"/>
          <p:nvPr/>
        </p:nvPicPr>
        <p:blipFill>
          <a:blip r:embed="rId4">
            <a:alphaModFix/>
          </a:blip>
          <a:stretch>
            <a:fillRect/>
          </a:stretch>
        </p:blipFill>
        <p:spPr>
          <a:xfrm>
            <a:off x="8725750" y="6710613"/>
            <a:ext cx="7409701" cy="2951900"/>
          </a:xfrm>
          <a:prstGeom prst="rect">
            <a:avLst/>
          </a:prstGeom>
          <a:noFill/>
          <a:ln>
            <a:noFill/>
          </a:ln>
        </p:spPr>
      </p:pic>
      <p:pic>
        <p:nvPicPr>
          <p:cNvPr id="281" name="Google Shape;281;g11dc399c912_4_29"/>
          <p:cNvPicPr preferRelativeResize="0"/>
          <p:nvPr/>
        </p:nvPicPr>
        <p:blipFill>
          <a:blip r:embed="rId5">
            <a:alphaModFix/>
          </a:blip>
          <a:stretch>
            <a:fillRect/>
          </a:stretch>
        </p:blipFill>
        <p:spPr>
          <a:xfrm>
            <a:off x="626625" y="6317425"/>
            <a:ext cx="6788375" cy="3128675"/>
          </a:xfrm>
          <a:prstGeom prst="rect">
            <a:avLst/>
          </a:prstGeom>
          <a:noFill/>
          <a:ln>
            <a:noFill/>
          </a:ln>
        </p:spPr>
      </p:pic>
      <p:sp>
        <p:nvSpPr>
          <p:cNvPr id="282" name="Google Shape;282;g11dc399c912_4_29"/>
          <p:cNvSpPr txBox="1"/>
          <p:nvPr/>
        </p:nvSpPr>
        <p:spPr>
          <a:xfrm>
            <a:off x="1704775" y="9471025"/>
            <a:ext cx="45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RestconfDiscoveryNode in DG using execute Node</a:t>
            </a:r>
            <a:endParaRPr b="1">
              <a:latin typeface="Calibri"/>
              <a:ea typeface="Calibri"/>
              <a:cs typeface="Calibri"/>
              <a:sym typeface="Calibri"/>
            </a:endParaRPr>
          </a:p>
        </p:txBody>
      </p:sp>
      <p:sp>
        <p:nvSpPr>
          <p:cNvPr id="283" name="Google Shape;283;g11dc399c912_4_29"/>
          <p:cNvSpPr txBox="1"/>
          <p:nvPr/>
        </p:nvSpPr>
        <p:spPr>
          <a:xfrm>
            <a:off x="9022600" y="9415425"/>
            <a:ext cx="36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Parameters of RestconfDiscoveryNode</a:t>
            </a:r>
            <a:endParaRPr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3"/>
          <p:cNvSpPr txBox="1"/>
          <p:nvPr>
            <p:ph type="title"/>
          </p:nvPr>
        </p:nvSpPr>
        <p:spPr>
          <a:xfrm>
            <a:off x="584824" y="63975"/>
            <a:ext cx="14479200" cy="1352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 - SQL Resource</a:t>
            </a:r>
            <a:endParaRPr sz="5400">
              <a:solidFill>
                <a:srgbClr val="FFFFFF"/>
              </a:solidFill>
            </a:endParaRPr>
          </a:p>
          <a:p>
            <a:pPr indent="0" lvl="0" marL="0" rtl="0" algn="l">
              <a:lnSpc>
                <a:spcPct val="100000"/>
              </a:lnSpc>
              <a:spcBef>
                <a:spcPts val="0"/>
              </a:spcBef>
              <a:spcAft>
                <a:spcPts val="0"/>
              </a:spcAft>
              <a:buNone/>
            </a:pPr>
            <a:r>
              <a:t/>
            </a:r>
            <a:endParaRPr sz="3300">
              <a:solidFill>
                <a:srgbClr val="FFFFFF"/>
              </a:solidFill>
            </a:endParaRPr>
          </a:p>
        </p:txBody>
      </p:sp>
      <p:pic>
        <p:nvPicPr>
          <p:cNvPr id="289" name="Google Shape;289;p13"/>
          <p:cNvPicPr preferRelativeResize="0"/>
          <p:nvPr/>
        </p:nvPicPr>
        <p:blipFill>
          <a:blip r:embed="rId3">
            <a:alphaModFix/>
          </a:blip>
          <a:stretch>
            <a:fillRect/>
          </a:stretch>
        </p:blipFill>
        <p:spPr>
          <a:xfrm>
            <a:off x="919425" y="4998926"/>
            <a:ext cx="10736477" cy="4762550"/>
          </a:xfrm>
          <a:prstGeom prst="rect">
            <a:avLst/>
          </a:prstGeom>
          <a:noFill/>
          <a:ln>
            <a:noFill/>
          </a:ln>
        </p:spPr>
      </p:pic>
      <p:sp>
        <p:nvSpPr>
          <p:cNvPr id="290" name="Google Shape;290;p13"/>
          <p:cNvSpPr txBox="1"/>
          <p:nvPr/>
        </p:nvSpPr>
        <p:spPr>
          <a:xfrm>
            <a:off x="13106775" y="1592650"/>
            <a:ext cx="4748700" cy="78810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SQL Resource provides interface to interact with SQL db.</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implements SvcLogic Resource and provides API’s such as save, query, delete, update etc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can be used with any resource-management nodes in DG. for ex: get-resource node, save update etc</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uses sli/core/dblib service which internally used mariadb-jdbc to access db.</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Parameters include</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latin typeface="Calibri"/>
                <a:ea typeface="Calibri"/>
                <a:cs typeface="Calibri"/>
                <a:sym typeface="Calibri"/>
              </a:rPr>
              <a:t>Plugin: fully qualified java class name of SQLResource, resource should be SQL</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latin typeface="Calibri"/>
                <a:ea typeface="Calibri"/>
                <a:cs typeface="Calibri"/>
                <a:sym typeface="Calibri"/>
              </a:rPr>
              <a:t> Key: SQL statement</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latin typeface="Calibri"/>
                <a:ea typeface="Calibri"/>
                <a:cs typeface="Calibri"/>
                <a:sym typeface="Calibri"/>
              </a:rPr>
              <a:t>Resource: SQL </a:t>
            </a:r>
            <a:endParaRPr sz="2500">
              <a:latin typeface="Calibri"/>
              <a:ea typeface="Calibri"/>
              <a:cs typeface="Calibri"/>
              <a:sym typeface="Calibri"/>
            </a:endParaRPr>
          </a:p>
        </p:txBody>
      </p:sp>
      <p:pic>
        <p:nvPicPr>
          <p:cNvPr id="291" name="Google Shape;291;p13"/>
          <p:cNvPicPr preferRelativeResize="0"/>
          <p:nvPr/>
        </p:nvPicPr>
        <p:blipFill>
          <a:blip r:embed="rId4">
            <a:alphaModFix/>
          </a:blip>
          <a:stretch>
            <a:fillRect/>
          </a:stretch>
        </p:blipFill>
        <p:spPr>
          <a:xfrm>
            <a:off x="2371413" y="6752628"/>
            <a:ext cx="11147375" cy="3446875"/>
          </a:xfrm>
          <a:prstGeom prst="rect">
            <a:avLst/>
          </a:prstGeom>
          <a:noFill/>
          <a:ln>
            <a:noFill/>
          </a:ln>
        </p:spPr>
      </p:pic>
      <p:pic>
        <p:nvPicPr>
          <p:cNvPr id="292" name="Google Shape;292;p13"/>
          <p:cNvPicPr preferRelativeResize="0"/>
          <p:nvPr/>
        </p:nvPicPr>
        <p:blipFill>
          <a:blip r:embed="rId5">
            <a:alphaModFix/>
          </a:blip>
          <a:stretch>
            <a:fillRect/>
          </a:stretch>
        </p:blipFill>
        <p:spPr>
          <a:xfrm>
            <a:off x="1040100" y="1797075"/>
            <a:ext cx="7889225" cy="3033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1dfd7826e3_0_40"/>
          <p:cNvSpPr txBox="1"/>
          <p:nvPr>
            <p:ph type="title"/>
          </p:nvPr>
        </p:nvSpPr>
        <p:spPr>
          <a:xfrm>
            <a:off x="344727" y="89259"/>
            <a:ext cx="11522700" cy="136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 - Mdsal Resource</a:t>
            </a:r>
            <a:endParaRPr sz="5400">
              <a:solidFill>
                <a:srgbClr val="FFFFFF"/>
              </a:solidFill>
            </a:endParaRPr>
          </a:p>
          <a:p>
            <a:pPr indent="0" lvl="0" marL="0" rtl="0" algn="l">
              <a:lnSpc>
                <a:spcPct val="100000"/>
              </a:lnSpc>
              <a:spcBef>
                <a:spcPts val="0"/>
              </a:spcBef>
              <a:spcAft>
                <a:spcPts val="0"/>
              </a:spcAft>
              <a:buNone/>
            </a:pPr>
            <a:r>
              <a:t/>
            </a:r>
            <a:endParaRPr sz="3400">
              <a:solidFill>
                <a:srgbClr val="FFFFFF"/>
              </a:solidFill>
            </a:endParaRPr>
          </a:p>
        </p:txBody>
      </p:sp>
      <p:pic>
        <p:nvPicPr>
          <p:cNvPr id="298" name="Google Shape;298;g11dfd7826e3_0_40"/>
          <p:cNvPicPr preferRelativeResize="0"/>
          <p:nvPr/>
        </p:nvPicPr>
        <p:blipFill>
          <a:blip r:embed="rId3">
            <a:alphaModFix/>
          </a:blip>
          <a:stretch>
            <a:fillRect/>
          </a:stretch>
        </p:blipFill>
        <p:spPr>
          <a:xfrm>
            <a:off x="597475" y="4161025"/>
            <a:ext cx="9618898" cy="4459462"/>
          </a:xfrm>
          <a:prstGeom prst="rect">
            <a:avLst/>
          </a:prstGeom>
          <a:noFill/>
          <a:ln>
            <a:noFill/>
          </a:ln>
        </p:spPr>
      </p:pic>
      <p:pic>
        <p:nvPicPr>
          <p:cNvPr id="299" name="Google Shape;299;g11dfd7826e3_0_40"/>
          <p:cNvPicPr preferRelativeResize="0"/>
          <p:nvPr/>
        </p:nvPicPr>
        <p:blipFill>
          <a:blip r:embed="rId4">
            <a:alphaModFix/>
          </a:blip>
          <a:stretch>
            <a:fillRect/>
          </a:stretch>
        </p:blipFill>
        <p:spPr>
          <a:xfrm>
            <a:off x="3242825" y="7941650"/>
            <a:ext cx="14444549" cy="2215825"/>
          </a:xfrm>
          <a:prstGeom prst="rect">
            <a:avLst/>
          </a:prstGeom>
          <a:noFill/>
          <a:ln>
            <a:noFill/>
          </a:ln>
        </p:spPr>
      </p:pic>
      <p:sp>
        <p:nvSpPr>
          <p:cNvPr id="300" name="Google Shape;300;g11dfd7826e3_0_40"/>
          <p:cNvSpPr txBox="1"/>
          <p:nvPr/>
        </p:nvSpPr>
        <p:spPr>
          <a:xfrm>
            <a:off x="9642475" y="1685800"/>
            <a:ext cx="8044800" cy="4802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MdSAL </a:t>
            </a:r>
            <a:r>
              <a:rPr lang="en-US" sz="2500">
                <a:solidFill>
                  <a:schemeClr val="dk1"/>
                </a:solidFill>
                <a:latin typeface="Calibri"/>
                <a:ea typeface="Calibri"/>
                <a:cs typeface="Calibri"/>
                <a:sym typeface="Calibri"/>
              </a:rPr>
              <a:t> Resource provides interface to interact with ODL’s Config &amp; operational datastore.</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It implements SvcLogicResource </a:t>
            </a:r>
            <a:r>
              <a:rPr lang="en-US" sz="2500">
                <a:solidFill>
                  <a:schemeClr val="dk1"/>
                </a:solidFill>
                <a:latin typeface="Calibri"/>
                <a:ea typeface="Calibri"/>
                <a:cs typeface="Calibri"/>
                <a:sym typeface="Calibri"/>
              </a:rPr>
              <a:t>and provides API’s such as save, query, delete, update etc </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It can be used with any resource-management nodes in DG. for ex: get-resource node, save, update etc</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It operates on MdSAL data store using Restconf.</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Parameters include</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Plugin: fully qualified class name of ConfigResource or Operational Resource</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Resource: module-name</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Key: container name</a:t>
            </a:r>
            <a:endParaRPr sz="2500">
              <a:solidFill>
                <a:schemeClr val="dk1"/>
              </a:solidFill>
              <a:latin typeface="Calibri"/>
              <a:ea typeface="Calibri"/>
              <a:cs typeface="Calibri"/>
              <a:sym typeface="Calibri"/>
            </a:endParaRPr>
          </a:p>
        </p:txBody>
      </p:sp>
      <p:pic>
        <p:nvPicPr>
          <p:cNvPr id="301" name="Google Shape;301;g11dfd7826e3_0_40"/>
          <p:cNvPicPr preferRelativeResize="0"/>
          <p:nvPr/>
        </p:nvPicPr>
        <p:blipFill>
          <a:blip r:embed="rId5">
            <a:alphaModFix/>
          </a:blip>
          <a:stretch>
            <a:fillRect/>
          </a:stretch>
        </p:blipFill>
        <p:spPr>
          <a:xfrm>
            <a:off x="4135500" y="1595963"/>
            <a:ext cx="4689375" cy="3439775"/>
          </a:xfrm>
          <a:prstGeom prst="rect">
            <a:avLst/>
          </a:prstGeom>
          <a:noFill/>
          <a:ln>
            <a:noFill/>
          </a:ln>
        </p:spPr>
      </p:pic>
      <p:sp>
        <p:nvSpPr>
          <p:cNvPr id="302" name="Google Shape;302;g11dfd7826e3_0_40"/>
          <p:cNvSpPr txBox="1"/>
          <p:nvPr/>
        </p:nvSpPr>
        <p:spPr>
          <a:xfrm>
            <a:off x="11336100" y="160275"/>
            <a:ext cx="5711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https://docs.opendaylight.org/projects/mdsal/en/latest/index.html</a:t>
            </a:r>
            <a:endParaRPr sz="19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2"/>
          <p:cNvSpPr txBox="1"/>
          <p:nvPr>
            <p:ph type="title"/>
          </p:nvPr>
        </p:nvSpPr>
        <p:spPr>
          <a:xfrm>
            <a:off x="382649" y="0"/>
            <a:ext cx="173100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 - AAI Service</a:t>
            </a:r>
            <a:endParaRPr sz="4200">
              <a:solidFill>
                <a:srgbClr val="FFFFFF"/>
              </a:solidFill>
            </a:endParaRPr>
          </a:p>
        </p:txBody>
      </p:sp>
      <p:sp>
        <p:nvSpPr>
          <p:cNvPr id="308" name="Google Shape;308;p12"/>
          <p:cNvSpPr txBox="1"/>
          <p:nvPr/>
        </p:nvSpPr>
        <p:spPr>
          <a:xfrm>
            <a:off x="11615350" y="1495750"/>
            <a:ext cx="6243300" cy="5136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SDNC will read/write objects to A&amp;AI using AAI service adapter</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It is capable of reading/writing any object defined in A&amp;AI XSD schema.</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For any new resource, resource should be added in aai_schema_v25.xsd</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AAIService will create rest request body based on schema defined in aai_schema_v25.xsd</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AAIService uses restclient to interact with AAI.</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The DG for the usecases will drive  specific objects are read/written.</a:t>
            </a:r>
            <a:endParaRPr sz="2400">
              <a:latin typeface="Calibri"/>
              <a:ea typeface="Calibri"/>
              <a:cs typeface="Calibri"/>
              <a:sym typeface="Calibri"/>
            </a:endParaRPr>
          </a:p>
        </p:txBody>
      </p:sp>
      <p:pic>
        <p:nvPicPr>
          <p:cNvPr id="309" name="Google Shape;309;p12"/>
          <p:cNvPicPr preferRelativeResize="0"/>
          <p:nvPr/>
        </p:nvPicPr>
        <p:blipFill>
          <a:blip r:embed="rId3">
            <a:alphaModFix/>
          </a:blip>
          <a:stretch>
            <a:fillRect/>
          </a:stretch>
        </p:blipFill>
        <p:spPr>
          <a:xfrm>
            <a:off x="152400" y="1642800"/>
            <a:ext cx="9277350" cy="3667125"/>
          </a:xfrm>
          <a:prstGeom prst="rect">
            <a:avLst/>
          </a:prstGeom>
          <a:noFill/>
          <a:ln>
            <a:noFill/>
          </a:ln>
        </p:spPr>
      </p:pic>
      <p:pic>
        <p:nvPicPr>
          <p:cNvPr id="310" name="Google Shape;310;p12"/>
          <p:cNvPicPr preferRelativeResize="0"/>
          <p:nvPr/>
        </p:nvPicPr>
        <p:blipFill>
          <a:blip r:embed="rId4">
            <a:alphaModFix/>
          </a:blip>
          <a:stretch>
            <a:fillRect/>
          </a:stretch>
        </p:blipFill>
        <p:spPr>
          <a:xfrm>
            <a:off x="295200" y="5462325"/>
            <a:ext cx="10782300" cy="3171825"/>
          </a:xfrm>
          <a:prstGeom prst="rect">
            <a:avLst/>
          </a:prstGeom>
          <a:noFill/>
          <a:ln>
            <a:noFill/>
          </a:ln>
        </p:spPr>
      </p:pic>
      <p:cxnSp>
        <p:nvCxnSpPr>
          <p:cNvPr id="311" name="Google Shape;311;p12"/>
          <p:cNvCxnSpPr/>
          <p:nvPr/>
        </p:nvCxnSpPr>
        <p:spPr>
          <a:xfrm flipH="1">
            <a:off x="4790975" y="4779225"/>
            <a:ext cx="221400" cy="530700"/>
          </a:xfrm>
          <a:prstGeom prst="straightConnector1">
            <a:avLst/>
          </a:prstGeom>
          <a:noFill/>
          <a:ln cap="flat" cmpd="sng" w="9525">
            <a:solidFill>
              <a:schemeClr val="dk2"/>
            </a:solidFill>
            <a:prstDash val="solid"/>
            <a:round/>
            <a:headEnd len="med" w="med" type="none"/>
            <a:tailEnd len="med" w="med" type="triangle"/>
          </a:ln>
        </p:spPr>
      </p:cxnSp>
      <p:sp>
        <p:nvSpPr>
          <p:cNvPr id="312" name="Google Shape;312;p12"/>
          <p:cNvSpPr txBox="1"/>
          <p:nvPr/>
        </p:nvSpPr>
        <p:spPr>
          <a:xfrm>
            <a:off x="152400" y="2957875"/>
            <a:ext cx="24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AAIService example in DG</a:t>
            </a:r>
            <a:endParaRPr b="1">
              <a:latin typeface="Calibri"/>
              <a:ea typeface="Calibri"/>
              <a:cs typeface="Calibri"/>
              <a:sym typeface="Calibri"/>
            </a:endParaRPr>
          </a:p>
        </p:txBody>
      </p:sp>
      <p:sp>
        <p:nvSpPr>
          <p:cNvPr id="313" name="Google Shape;313;p12"/>
          <p:cNvSpPr txBox="1"/>
          <p:nvPr/>
        </p:nvSpPr>
        <p:spPr>
          <a:xfrm>
            <a:off x="976250" y="7911950"/>
            <a:ext cx="25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Parameters of AAIService</a:t>
            </a:r>
            <a:endParaRPr b="1">
              <a:latin typeface="Calibri"/>
              <a:ea typeface="Calibri"/>
              <a:cs typeface="Calibri"/>
              <a:sym typeface="Calibri"/>
            </a:endParaRPr>
          </a:p>
        </p:txBody>
      </p:sp>
      <p:sp>
        <p:nvSpPr>
          <p:cNvPr id="314" name="Google Shape;314;p12"/>
          <p:cNvSpPr txBox="1"/>
          <p:nvPr/>
        </p:nvSpPr>
        <p:spPr>
          <a:xfrm>
            <a:off x="7058975" y="9725425"/>
            <a:ext cx="25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aai_schema_v25.xsd</a:t>
            </a:r>
            <a:endParaRPr b="1">
              <a:latin typeface="Calibri"/>
              <a:ea typeface="Calibri"/>
              <a:cs typeface="Calibri"/>
              <a:sym typeface="Calibri"/>
            </a:endParaRPr>
          </a:p>
        </p:txBody>
      </p:sp>
      <p:pic>
        <p:nvPicPr>
          <p:cNvPr id="315" name="Google Shape;315;p12"/>
          <p:cNvPicPr preferRelativeResize="0"/>
          <p:nvPr/>
        </p:nvPicPr>
        <p:blipFill>
          <a:blip r:embed="rId5">
            <a:alphaModFix/>
          </a:blip>
          <a:stretch>
            <a:fillRect/>
          </a:stretch>
        </p:blipFill>
        <p:spPr>
          <a:xfrm>
            <a:off x="5328725" y="7268700"/>
            <a:ext cx="8644702" cy="2256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1e03310559_1_40"/>
          <p:cNvSpPr txBox="1"/>
          <p:nvPr>
            <p:ph type="title"/>
          </p:nvPr>
        </p:nvSpPr>
        <p:spPr>
          <a:xfrm>
            <a:off x="597477" y="316734"/>
            <a:ext cx="115227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 - Ansible</a:t>
            </a:r>
            <a:endParaRPr sz="5400"/>
          </a:p>
        </p:txBody>
      </p:sp>
      <p:sp>
        <p:nvSpPr>
          <p:cNvPr id="321" name="Google Shape;321;g11e03310559_1_40"/>
          <p:cNvSpPr txBox="1"/>
          <p:nvPr/>
        </p:nvSpPr>
        <p:spPr>
          <a:xfrm>
            <a:off x="11491775" y="1714625"/>
            <a:ext cx="6487200" cy="5495100"/>
          </a:xfrm>
          <a:prstGeom prst="rect">
            <a:avLst/>
          </a:prstGeom>
          <a:noFill/>
          <a:ln>
            <a:noFill/>
          </a:ln>
        </p:spPr>
        <p:txBody>
          <a:bodyPr anchorCtr="0" anchor="t" bIns="91425" lIns="91425" spcFirstLastPara="1" rIns="91425" wrap="square" tIns="91425">
            <a:spAutoFit/>
          </a:bodyPr>
          <a:lstStyle/>
          <a:p>
            <a:pPr indent="-374650" lvl="0" marL="457200" rtl="0" algn="l">
              <a:lnSpc>
                <a:spcPct val="100000"/>
              </a:lnSpc>
              <a:spcBef>
                <a:spcPts val="0"/>
              </a:spcBef>
              <a:spcAft>
                <a:spcPts val="0"/>
              </a:spcAft>
              <a:buClr>
                <a:srgbClr val="404040"/>
              </a:buClr>
              <a:buSzPts val="2300"/>
              <a:buChar char="●"/>
            </a:pPr>
            <a:r>
              <a:rPr b="1" lang="en-US" sz="2300">
                <a:solidFill>
                  <a:srgbClr val="404040"/>
                </a:solidFill>
                <a:highlight>
                  <a:srgbClr val="FCFCFC"/>
                </a:highlight>
              </a:rPr>
              <a:t>An Ansible Server interface:</a:t>
            </a:r>
            <a:r>
              <a:rPr lang="en-US" sz="2300">
                <a:solidFill>
                  <a:srgbClr val="404040"/>
                </a:solidFill>
                <a:highlight>
                  <a:srgbClr val="FCFCFC"/>
                </a:highlight>
              </a:rPr>
              <a:t> Ansible libraries are written in python and hence cannot be executed natively from within the ODL Karaf container. Instead, the design calls for an </a:t>
            </a:r>
            <a:r>
              <a:rPr b="1" lang="en-US" sz="2300">
                <a:solidFill>
                  <a:srgbClr val="404040"/>
                </a:solidFill>
                <a:highlight>
                  <a:srgbClr val="FCFCFC"/>
                </a:highlight>
              </a:rPr>
              <a:t>Ansible Server</a:t>
            </a:r>
            <a:r>
              <a:rPr lang="en-US" sz="2300">
                <a:solidFill>
                  <a:srgbClr val="404040"/>
                </a:solidFill>
                <a:highlight>
                  <a:srgbClr val="FCFCFC"/>
                </a:highlight>
              </a:rPr>
              <a:t> that can execute the Ansible playbooks and exposes a </a:t>
            </a:r>
            <a:r>
              <a:rPr b="1" lang="en-US" sz="2300">
                <a:solidFill>
                  <a:srgbClr val="404040"/>
                </a:solidFill>
                <a:highlight>
                  <a:srgbClr val="FCFCFC"/>
                </a:highlight>
              </a:rPr>
              <a:t>REST</a:t>
            </a:r>
            <a:r>
              <a:rPr lang="en-US" sz="2300">
                <a:solidFill>
                  <a:srgbClr val="404040"/>
                </a:solidFill>
                <a:highlight>
                  <a:srgbClr val="FCFCFC"/>
                </a:highlight>
              </a:rPr>
              <a:t> interface</a:t>
            </a:r>
            <a:endParaRPr sz="2300">
              <a:solidFill>
                <a:srgbClr val="404040"/>
              </a:solidFill>
              <a:highlight>
                <a:srgbClr val="FCFCFC"/>
              </a:highlight>
            </a:endParaRPr>
          </a:p>
          <a:p>
            <a:pPr indent="-374650" lvl="0" marL="457200" rtl="0" algn="l">
              <a:lnSpc>
                <a:spcPct val="100000"/>
              </a:lnSpc>
              <a:spcBef>
                <a:spcPts val="0"/>
              </a:spcBef>
              <a:spcAft>
                <a:spcPts val="0"/>
              </a:spcAft>
              <a:buClr>
                <a:srgbClr val="404040"/>
              </a:buClr>
              <a:buSzPts val="2300"/>
              <a:buChar char="●"/>
            </a:pPr>
            <a:r>
              <a:rPr b="1" lang="en-US" sz="2300">
                <a:solidFill>
                  <a:srgbClr val="404040"/>
                </a:solidFill>
                <a:highlight>
                  <a:srgbClr val="FCFCFC"/>
                </a:highlight>
              </a:rPr>
              <a:t>An Ansible adapter:</a:t>
            </a:r>
            <a:r>
              <a:rPr lang="en-US" sz="2300">
                <a:solidFill>
                  <a:srgbClr val="404040"/>
                </a:solidFill>
                <a:highlight>
                  <a:srgbClr val="FCFCFC"/>
                </a:highlight>
              </a:rPr>
              <a:t> The ansible adapter is an OSGI bundle in the container that interacts with the Ansible Server . It is essentially a set of REST calls that performs two actions, submit request for a playbook to be executed, and if required get the results of the playbook after execution (if in synchronous mode).</a:t>
            </a:r>
            <a:endParaRPr sz="2300">
              <a:solidFill>
                <a:schemeClr val="dk1"/>
              </a:solidFill>
              <a:latin typeface="Calibri"/>
              <a:ea typeface="Calibri"/>
              <a:cs typeface="Calibri"/>
              <a:sym typeface="Calibri"/>
            </a:endParaRPr>
          </a:p>
        </p:txBody>
      </p:sp>
      <p:pic>
        <p:nvPicPr>
          <p:cNvPr id="322" name="Google Shape;322;g11e03310559_1_40"/>
          <p:cNvPicPr preferRelativeResize="0"/>
          <p:nvPr/>
        </p:nvPicPr>
        <p:blipFill>
          <a:blip r:embed="rId3">
            <a:alphaModFix/>
          </a:blip>
          <a:stretch>
            <a:fillRect/>
          </a:stretch>
        </p:blipFill>
        <p:spPr>
          <a:xfrm>
            <a:off x="335725" y="1614574"/>
            <a:ext cx="10414649" cy="4866900"/>
          </a:xfrm>
          <a:prstGeom prst="rect">
            <a:avLst/>
          </a:prstGeom>
          <a:noFill/>
          <a:ln>
            <a:noFill/>
          </a:ln>
        </p:spPr>
      </p:pic>
      <p:pic>
        <p:nvPicPr>
          <p:cNvPr id="323" name="Google Shape;323;g11e03310559_1_40"/>
          <p:cNvPicPr preferRelativeResize="0"/>
          <p:nvPr/>
        </p:nvPicPr>
        <p:blipFill>
          <a:blip r:embed="rId4">
            <a:alphaModFix/>
          </a:blip>
          <a:stretch>
            <a:fillRect/>
          </a:stretch>
        </p:blipFill>
        <p:spPr>
          <a:xfrm>
            <a:off x="597475" y="6622776"/>
            <a:ext cx="5351589" cy="2897750"/>
          </a:xfrm>
          <a:prstGeom prst="rect">
            <a:avLst/>
          </a:prstGeom>
          <a:noFill/>
          <a:ln>
            <a:noFill/>
          </a:ln>
        </p:spPr>
      </p:pic>
      <p:pic>
        <p:nvPicPr>
          <p:cNvPr id="324" name="Google Shape;324;g11e03310559_1_40"/>
          <p:cNvPicPr preferRelativeResize="0"/>
          <p:nvPr/>
        </p:nvPicPr>
        <p:blipFill>
          <a:blip r:embed="rId5">
            <a:alphaModFix/>
          </a:blip>
          <a:stretch>
            <a:fillRect/>
          </a:stretch>
        </p:blipFill>
        <p:spPr>
          <a:xfrm>
            <a:off x="6329351" y="6935425"/>
            <a:ext cx="5629275" cy="203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212224e555_1_96"/>
          <p:cNvSpPr txBox="1"/>
          <p:nvPr>
            <p:ph type="title"/>
          </p:nvPr>
        </p:nvSpPr>
        <p:spPr>
          <a:xfrm>
            <a:off x="597474" y="316725"/>
            <a:ext cx="151683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Adaptors/Plugins - Others(used by APPC/CDS)</a:t>
            </a:r>
            <a:endParaRPr sz="5400"/>
          </a:p>
        </p:txBody>
      </p:sp>
      <p:sp>
        <p:nvSpPr>
          <p:cNvPr id="330" name="Google Shape;330;g1212224e555_1_96"/>
          <p:cNvSpPr txBox="1"/>
          <p:nvPr/>
        </p:nvSpPr>
        <p:spPr>
          <a:xfrm>
            <a:off x="7703300" y="1879625"/>
            <a:ext cx="9636000" cy="79887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Calibri"/>
              <a:buChar char="●"/>
            </a:pPr>
            <a:r>
              <a:rPr b="1" lang="en-US" sz="2900">
                <a:latin typeface="Calibri"/>
                <a:ea typeface="Calibri"/>
                <a:cs typeface="Calibri"/>
                <a:sym typeface="Calibri"/>
              </a:rPr>
              <a:t>Salt-stack adaptor </a:t>
            </a:r>
            <a:r>
              <a:rPr lang="en-US" sz="1800">
                <a:latin typeface="Calibri"/>
                <a:ea typeface="Calibri"/>
                <a:cs typeface="Calibri"/>
                <a:sym typeface="Calibri"/>
              </a:rPr>
              <a:t>(https://wiki.onap.org/display/DW/APP-C+Saltstack+Adapter)</a:t>
            </a:r>
            <a:endParaRPr sz="18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US" sz="2000">
                <a:latin typeface="Calibri"/>
                <a:ea typeface="Calibri"/>
                <a:cs typeface="Calibri"/>
                <a:sym typeface="Calibri"/>
              </a:rPr>
              <a:t>Saltstack  is a  an open-source config management tool that can be used in VNF management framework that allows provide an almost cli like set of tools in a structured form.</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US" sz="2000">
                <a:latin typeface="Calibri"/>
                <a:ea typeface="Calibri"/>
                <a:cs typeface="Calibri"/>
                <a:sym typeface="Calibri"/>
              </a:rPr>
              <a:t>Here Saltstack Server is called as salt master and clients are called as salt minions which run as agents in the client machine</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US" sz="2000">
                <a:latin typeface="Calibri"/>
                <a:ea typeface="Calibri"/>
                <a:cs typeface="Calibri"/>
                <a:sym typeface="Calibri"/>
              </a:rPr>
              <a:t>Salt uses YAML config files, organized into templates or packages called states.</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US" sz="2000">
                <a:latin typeface="Calibri"/>
                <a:ea typeface="Calibri"/>
                <a:cs typeface="Calibri"/>
                <a:sym typeface="Calibri"/>
              </a:rPr>
              <a:t>In the target VNF it is necessary to have a) an SSH server, b) salt minions and dependencies and d) any necessary software that is specific to the VNF to run its functions.</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US" sz="2000">
                <a:latin typeface="Calibri"/>
                <a:ea typeface="Calibri"/>
                <a:cs typeface="Calibri"/>
                <a:sym typeface="Calibri"/>
              </a:rPr>
              <a:t>Many actions such as configure, restart, health check can be executed on the VNF by constructing a salt-states (set of sls files) that is executed by an Saltstack server on the VNF via SSH.</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b="1" lang="en-US" sz="2000">
                <a:latin typeface="Calibri"/>
                <a:ea typeface="Calibri"/>
                <a:cs typeface="Calibri"/>
                <a:sym typeface="Calibri"/>
              </a:rPr>
              <a:t>The Saltstack adapter </a:t>
            </a:r>
            <a:r>
              <a:rPr lang="en-US" sz="2000">
                <a:latin typeface="Calibri"/>
                <a:ea typeface="Calibri"/>
                <a:cs typeface="Calibri"/>
                <a:sym typeface="Calibri"/>
              </a:rPr>
              <a:t>is an OSGI bundle in the APP-C Karaf container that interacts with the Saltstack Server . It is essentially a set of SSH calls that performs two actions, submit job request for a salt-states to be executed, and get the results of the execution (in synchronous mode).</a:t>
            </a:r>
            <a:endParaRPr sz="2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2900">
                <a:latin typeface="Calibri"/>
                <a:ea typeface="Calibri"/>
                <a:cs typeface="Calibri"/>
                <a:sym typeface="Calibri"/>
              </a:rPr>
              <a:t>Chef-adaptor</a:t>
            </a:r>
            <a:r>
              <a:rPr b="1" lang="en-US" sz="2300">
                <a:latin typeface="Calibri"/>
                <a:ea typeface="Calibri"/>
                <a:cs typeface="Calibri"/>
                <a:sym typeface="Calibri"/>
              </a:rPr>
              <a:t> </a:t>
            </a:r>
            <a:r>
              <a:rPr lang="en-US" sz="2300">
                <a:latin typeface="Calibri"/>
                <a:ea typeface="Calibri"/>
                <a:cs typeface="Calibri"/>
                <a:sym typeface="Calibri"/>
              </a:rPr>
              <a:t>(</a:t>
            </a:r>
            <a:r>
              <a:rPr lang="en-US" sz="2300" u="sng">
                <a:solidFill>
                  <a:schemeClr val="hlink"/>
                </a:solidFill>
                <a:latin typeface="Calibri"/>
                <a:ea typeface="Calibri"/>
                <a:cs typeface="Calibri"/>
                <a:sym typeface="Calibri"/>
                <a:hlinkClick r:id="rId3"/>
              </a:rPr>
              <a:t>https://wiki.onap.org/display/DW/APP-C+Chef+Adapter</a:t>
            </a:r>
            <a:r>
              <a:rPr lang="en-US" sz="2300">
                <a:latin typeface="Calibri"/>
                <a:ea typeface="Calibri"/>
                <a:cs typeface="Calibri"/>
                <a:sym typeface="Calibri"/>
              </a:rPr>
              <a:t>)</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Chef is an open source systems management and cloud infrastructure automation platform.</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b="1" lang="en-US" sz="2000">
                <a:solidFill>
                  <a:schemeClr val="dk1"/>
                </a:solidFill>
                <a:latin typeface="Calibri"/>
                <a:ea typeface="Calibri"/>
                <a:cs typeface="Calibri"/>
                <a:sym typeface="Calibri"/>
              </a:rPr>
              <a:t>The chef adapter </a:t>
            </a:r>
            <a:r>
              <a:rPr lang="en-US" sz="2000">
                <a:solidFill>
                  <a:schemeClr val="dk1"/>
                </a:solidFill>
                <a:latin typeface="Calibri"/>
                <a:ea typeface="Calibri"/>
                <a:cs typeface="Calibri"/>
                <a:sym typeface="Calibri"/>
              </a:rPr>
              <a:t>is an OSGI bundle in the APP-C Karaf container that interacts with the chef Server . It makes rest call to chef server to execute cookbooks to do any configration on chefnodes or VNF</a:t>
            </a:r>
            <a:endParaRPr sz="23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pic>
        <p:nvPicPr>
          <p:cNvPr id="331" name="Google Shape;331;g1212224e555_1_96"/>
          <p:cNvPicPr preferRelativeResize="0"/>
          <p:nvPr/>
        </p:nvPicPr>
        <p:blipFill>
          <a:blip r:embed="rId4">
            <a:alphaModFix/>
          </a:blip>
          <a:stretch>
            <a:fillRect/>
          </a:stretch>
        </p:blipFill>
        <p:spPr>
          <a:xfrm>
            <a:off x="207088" y="1879625"/>
            <a:ext cx="7033687" cy="6445675"/>
          </a:xfrm>
          <a:prstGeom prst="rect">
            <a:avLst/>
          </a:prstGeom>
          <a:noFill/>
          <a:ln>
            <a:noFill/>
          </a:ln>
        </p:spPr>
      </p:pic>
      <p:sp>
        <p:nvSpPr>
          <p:cNvPr id="332" name="Google Shape;332;g1212224e555_1_96"/>
          <p:cNvSpPr txBox="1"/>
          <p:nvPr/>
        </p:nvSpPr>
        <p:spPr>
          <a:xfrm>
            <a:off x="1291850" y="8596425"/>
            <a:ext cx="44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 sequence diagram of salt-stack/chef adaptor</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2367f06f38_0_15"/>
          <p:cNvSpPr txBox="1"/>
          <p:nvPr>
            <p:ph type="title"/>
          </p:nvPr>
        </p:nvSpPr>
        <p:spPr>
          <a:xfrm>
            <a:off x="597474" y="316725"/>
            <a:ext cx="151683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Adaptors/Plugins - Others(used by APPC)</a:t>
            </a:r>
            <a:endParaRPr sz="5400"/>
          </a:p>
        </p:txBody>
      </p:sp>
      <p:sp>
        <p:nvSpPr>
          <p:cNvPr id="338" name="Google Shape;338;g12367f06f38_0_15"/>
          <p:cNvSpPr txBox="1"/>
          <p:nvPr/>
        </p:nvSpPr>
        <p:spPr>
          <a:xfrm>
            <a:off x="641125" y="1879625"/>
            <a:ext cx="16698300" cy="6618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Iaas-adaptor</a:t>
            </a:r>
            <a:endParaRPr b="1"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Provides an interface to restartServer/StartServer/rebuildServer/terminateServer</a:t>
            </a:r>
            <a:endParaRPr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It uses openstack plugin to do above mentioned operations</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Netbox-client</a:t>
            </a:r>
            <a:endParaRPr b="1"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Provides an interface to get ip address from netbox</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Netconf-adaptor</a:t>
            </a:r>
            <a:endParaRPr b="1"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This client is meant to interact both with the IPAM system. Exposes method like assignIpAddress and unassignIpAddress</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Rest-adaptor</a:t>
            </a:r>
            <a:endParaRPr b="1"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Provides a restclient to make rest call and exposes </a:t>
            </a:r>
            <a:r>
              <a:rPr lang="en-US" sz="3000">
                <a:latin typeface="Calibri"/>
                <a:ea typeface="Calibri"/>
                <a:cs typeface="Calibri"/>
                <a:sym typeface="Calibri"/>
              </a:rPr>
              <a:t>interface like commonGet, commonPost, commonPut, commonDelete</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US" sz="3000">
                <a:latin typeface="Calibri"/>
                <a:ea typeface="Calibri"/>
                <a:cs typeface="Calibri"/>
                <a:sym typeface="Calibri"/>
              </a:rPr>
              <a:t>Ssh-adaptor</a:t>
            </a:r>
            <a:endParaRPr b="1" sz="3000">
              <a:latin typeface="Calibri"/>
              <a:ea typeface="Calibri"/>
              <a:cs typeface="Calibri"/>
              <a:sym typeface="Calibri"/>
            </a:endParaRPr>
          </a:p>
          <a:p>
            <a:pPr indent="-419100" lvl="1" marL="914400" rtl="0" algn="l">
              <a:spcBef>
                <a:spcPts val="0"/>
              </a:spcBef>
              <a:spcAft>
                <a:spcPts val="0"/>
              </a:spcAft>
              <a:buSzPts val="3000"/>
              <a:buFont typeface="Calibri"/>
              <a:buChar char="○"/>
            </a:pPr>
            <a:r>
              <a:rPr lang="en-US" sz="3000">
                <a:latin typeface="Calibri"/>
                <a:ea typeface="Calibri"/>
                <a:cs typeface="Calibri"/>
                <a:sym typeface="Calibri"/>
              </a:rPr>
              <a:t>Provides an interface to execute remove command over ssh </a:t>
            </a:r>
            <a:endParaRPr sz="3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g11e96bfff58_0_139"/>
          <p:cNvGrpSpPr/>
          <p:nvPr/>
        </p:nvGrpSpPr>
        <p:grpSpPr>
          <a:xfrm>
            <a:off x="11020625" y="3371950"/>
            <a:ext cx="3461004" cy="5695900"/>
            <a:chOff x="0" y="2295575"/>
            <a:chExt cx="2286000" cy="2847950"/>
          </a:xfrm>
        </p:grpSpPr>
        <p:grpSp>
          <p:nvGrpSpPr>
            <p:cNvPr id="344" name="Google Shape;344;g11e96bfff58_0_139"/>
            <p:cNvGrpSpPr/>
            <p:nvPr/>
          </p:nvGrpSpPr>
          <p:grpSpPr>
            <a:xfrm>
              <a:off x="0" y="2295575"/>
              <a:ext cx="2286000" cy="2847950"/>
              <a:chOff x="0" y="2295575"/>
              <a:chExt cx="2286000" cy="2847950"/>
            </a:xfrm>
          </p:grpSpPr>
          <p:sp>
            <p:nvSpPr>
              <p:cNvPr id="345" name="Google Shape;345;g11e96bfff58_0_139"/>
              <p:cNvSpPr/>
              <p:nvPr/>
            </p:nvSpPr>
            <p:spPr>
              <a:xfrm>
                <a:off x="0" y="2823925"/>
                <a:ext cx="2286000" cy="23196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g11e96bfff58_0_139"/>
              <p:cNvSpPr/>
              <p:nvPr/>
            </p:nvSpPr>
            <p:spPr>
              <a:xfrm>
                <a:off x="0" y="2295575"/>
                <a:ext cx="2286000" cy="537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7" name="Google Shape;347;g11e96bfff58_0_139"/>
            <p:cNvSpPr txBox="1"/>
            <p:nvPr/>
          </p:nvSpPr>
          <p:spPr>
            <a:xfrm>
              <a:off x="216291" y="2441107"/>
              <a:ext cx="871200" cy="260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rPr b="1" lang="en-US" sz="2000">
                  <a:solidFill>
                    <a:srgbClr val="5E5E5E"/>
                  </a:solidFill>
                  <a:latin typeface="Roboto"/>
                  <a:ea typeface="Roboto"/>
                  <a:cs typeface="Roboto"/>
                  <a:sym typeface="Roboto"/>
                </a:rPr>
                <a:t>Istanbul</a:t>
              </a:r>
              <a:endParaRPr b="1" sz="2000">
                <a:solidFill>
                  <a:srgbClr val="5E5E5E"/>
                </a:solidFill>
                <a:latin typeface="Roboto"/>
                <a:ea typeface="Roboto"/>
                <a:cs typeface="Roboto"/>
                <a:sym typeface="Roboto"/>
              </a:endParaRPr>
            </a:p>
          </p:txBody>
        </p:sp>
      </p:grpSp>
      <p:grpSp>
        <p:nvGrpSpPr>
          <p:cNvPr id="348" name="Google Shape;348;g11e96bfff58_0_139"/>
          <p:cNvGrpSpPr/>
          <p:nvPr/>
        </p:nvGrpSpPr>
        <p:grpSpPr>
          <a:xfrm>
            <a:off x="7145175" y="3371950"/>
            <a:ext cx="3875456" cy="5695900"/>
            <a:chOff x="0" y="2295575"/>
            <a:chExt cx="2286000" cy="2847950"/>
          </a:xfrm>
        </p:grpSpPr>
        <p:grpSp>
          <p:nvGrpSpPr>
            <p:cNvPr id="349" name="Google Shape;349;g11e96bfff58_0_139"/>
            <p:cNvGrpSpPr/>
            <p:nvPr/>
          </p:nvGrpSpPr>
          <p:grpSpPr>
            <a:xfrm>
              <a:off x="0" y="2295575"/>
              <a:ext cx="2286000" cy="2847950"/>
              <a:chOff x="0" y="2295575"/>
              <a:chExt cx="2286000" cy="2847950"/>
            </a:xfrm>
          </p:grpSpPr>
          <p:sp>
            <p:nvSpPr>
              <p:cNvPr id="350" name="Google Shape;350;g11e96bfff58_0_139"/>
              <p:cNvSpPr/>
              <p:nvPr/>
            </p:nvSpPr>
            <p:spPr>
              <a:xfrm>
                <a:off x="0" y="2823925"/>
                <a:ext cx="2286000" cy="23196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g11e96bfff58_0_139"/>
              <p:cNvSpPr/>
              <p:nvPr/>
            </p:nvSpPr>
            <p:spPr>
              <a:xfrm>
                <a:off x="0" y="2295575"/>
                <a:ext cx="2286000" cy="537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2" name="Google Shape;352;g11e96bfff58_0_139"/>
            <p:cNvSpPr txBox="1"/>
            <p:nvPr/>
          </p:nvSpPr>
          <p:spPr>
            <a:xfrm>
              <a:off x="216291" y="2441107"/>
              <a:ext cx="871200" cy="260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rPr b="1" lang="en-US" sz="2000">
                  <a:solidFill>
                    <a:srgbClr val="5E5E5E"/>
                  </a:solidFill>
                  <a:latin typeface="Roboto"/>
                  <a:ea typeface="Roboto"/>
                  <a:cs typeface="Roboto"/>
                  <a:sym typeface="Roboto"/>
                </a:rPr>
                <a:t>Honolulu</a:t>
              </a:r>
              <a:endParaRPr b="1" sz="2000">
                <a:solidFill>
                  <a:srgbClr val="5E5E5E"/>
                </a:solidFill>
                <a:latin typeface="Roboto"/>
                <a:ea typeface="Roboto"/>
                <a:cs typeface="Roboto"/>
                <a:sym typeface="Roboto"/>
              </a:endParaRPr>
            </a:p>
          </p:txBody>
        </p:sp>
        <p:cxnSp>
          <p:nvCxnSpPr>
            <p:cNvPr id="353" name="Google Shape;353;g11e96bfff58_0_139"/>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54" name="Google Shape;354;g11e96bfff58_0_139"/>
          <p:cNvGrpSpPr/>
          <p:nvPr/>
        </p:nvGrpSpPr>
        <p:grpSpPr>
          <a:xfrm>
            <a:off x="3620350" y="3371950"/>
            <a:ext cx="3524783" cy="5695900"/>
            <a:chOff x="0" y="2295575"/>
            <a:chExt cx="2286000" cy="2847950"/>
          </a:xfrm>
        </p:grpSpPr>
        <p:grpSp>
          <p:nvGrpSpPr>
            <p:cNvPr id="355" name="Google Shape;355;g11e96bfff58_0_139"/>
            <p:cNvGrpSpPr/>
            <p:nvPr/>
          </p:nvGrpSpPr>
          <p:grpSpPr>
            <a:xfrm>
              <a:off x="0" y="2295575"/>
              <a:ext cx="2286000" cy="2847950"/>
              <a:chOff x="0" y="2295575"/>
              <a:chExt cx="2286000" cy="2847950"/>
            </a:xfrm>
          </p:grpSpPr>
          <p:sp>
            <p:nvSpPr>
              <p:cNvPr id="356" name="Google Shape;356;g11e96bfff58_0_139"/>
              <p:cNvSpPr/>
              <p:nvPr/>
            </p:nvSpPr>
            <p:spPr>
              <a:xfrm>
                <a:off x="0" y="2823925"/>
                <a:ext cx="2286000" cy="2319600"/>
              </a:xfrm>
              <a:prstGeom prst="rect">
                <a:avLst/>
              </a:prstGeom>
              <a:solidFill>
                <a:srgbClr val="1B78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g11e96bfff58_0_139"/>
              <p:cNvSpPr/>
              <p:nvPr/>
            </p:nvSpPr>
            <p:spPr>
              <a:xfrm>
                <a:off x="0" y="2295575"/>
                <a:ext cx="2286000" cy="53700"/>
              </a:xfrm>
              <a:prstGeom prst="rect">
                <a:avLst/>
              </a:prstGeom>
              <a:solidFill>
                <a:srgbClr val="1B78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8" name="Google Shape;358;g11e96bfff58_0_139"/>
            <p:cNvSpPr txBox="1"/>
            <p:nvPr/>
          </p:nvSpPr>
          <p:spPr>
            <a:xfrm>
              <a:off x="216291" y="2441107"/>
              <a:ext cx="871200" cy="260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rPr b="1" lang="en-US" sz="2000">
                  <a:solidFill>
                    <a:srgbClr val="1B786E"/>
                  </a:solidFill>
                  <a:latin typeface="Roboto"/>
                  <a:ea typeface="Roboto"/>
                  <a:cs typeface="Roboto"/>
                  <a:sym typeface="Roboto"/>
                </a:rPr>
                <a:t>Guilin</a:t>
              </a:r>
              <a:endParaRPr b="1" sz="2000">
                <a:solidFill>
                  <a:srgbClr val="1B786E"/>
                </a:solidFill>
                <a:latin typeface="Roboto"/>
                <a:ea typeface="Roboto"/>
                <a:cs typeface="Roboto"/>
                <a:sym typeface="Roboto"/>
              </a:endParaRPr>
            </a:p>
          </p:txBody>
        </p:sp>
        <p:cxnSp>
          <p:nvCxnSpPr>
            <p:cNvPr id="359" name="Google Shape;359;g11e96bfff58_0_139"/>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360" name="Google Shape;360;g11e96bfff58_0_139"/>
          <p:cNvGrpSpPr/>
          <p:nvPr/>
        </p:nvGrpSpPr>
        <p:grpSpPr>
          <a:xfrm>
            <a:off x="0" y="3371950"/>
            <a:ext cx="3620338" cy="5695900"/>
            <a:chOff x="0" y="2295575"/>
            <a:chExt cx="2286000" cy="2847950"/>
          </a:xfrm>
        </p:grpSpPr>
        <p:grpSp>
          <p:nvGrpSpPr>
            <p:cNvPr id="361" name="Google Shape;361;g11e96bfff58_0_139"/>
            <p:cNvGrpSpPr/>
            <p:nvPr/>
          </p:nvGrpSpPr>
          <p:grpSpPr>
            <a:xfrm>
              <a:off x="0" y="2295575"/>
              <a:ext cx="2286000" cy="2847950"/>
              <a:chOff x="0" y="2295575"/>
              <a:chExt cx="2286000" cy="2847950"/>
            </a:xfrm>
          </p:grpSpPr>
          <p:sp>
            <p:nvSpPr>
              <p:cNvPr id="362" name="Google Shape;362;g11e96bfff58_0_139"/>
              <p:cNvSpPr/>
              <p:nvPr/>
            </p:nvSpPr>
            <p:spPr>
              <a:xfrm>
                <a:off x="0" y="2823925"/>
                <a:ext cx="2286000" cy="2319600"/>
              </a:xfrm>
              <a:prstGeom prst="rect">
                <a:avLst/>
              </a:prstGeom>
              <a:solidFill>
                <a:srgbClr val="1B78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g11e96bfff58_0_139"/>
              <p:cNvSpPr/>
              <p:nvPr/>
            </p:nvSpPr>
            <p:spPr>
              <a:xfrm>
                <a:off x="0" y="2295575"/>
                <a:ext cx="2286000" cy="53700"/>
              </a:xfrm>
              <a:prstGeom prst="rect">
                <a:avLst/>
              </a:prstGeom>
              <a:solidFill>
                <a:srgbClr val="1B786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4" name="Google Shape;364;g11e96bfff58_0_139"/>
            <p:cNvSpPr txBox="1"/>
            <p:nvPr/>
          </p:nvSpPr>
          <p:spPr>
            <a:xfrm>
              <a:off x="216299" y="2441113"/>
              <a:ext cx="1113000" cy="260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rPr b="1" lang="en-US" sz="2000">
                  <a:solidFill>
                    <a:srgbClr val="1B786E"/>
                  </a:solidFill>
                  <a:latin typeface="Roboto"/>
                  <a:ea typeface="Roboto"/>
                  <a:cs typeface="Roboto"/>
                  <a:sym typeface="Roboto"/>
                </a:rPr>
                <a:t>Frankfurt</a:t>
              </a:r>
              <a:endParaRPr b="1" sz="2000">
                <a:solidFill>
                  <a:srgbClr val="1B786E"/>
                </a:solidFill>
                <a:latin typeface="Roboto"/>
                <a:ea typeface="Roboto"/>
                <a:cs typeface="Roboto"/>
                <a:sym typeface="Roboto"/>
              </a:endParaRPr>
            </a:p>
          </p:txBody>
        </p:sp>
        <p:sp>
          <p:nvSpPr>
            <p:cNvPr id="365" name="Google Shape;365;g11e96bfff58_0_139"/>
            <p:cNvSpPr txBox="1"/>
            <p:nvPr/>
          </p:nvSpPr>
          <p:spPr>
            <a:xfrm>
              <a:off x="120904" y="2879650"/>
              <a:ext cx="2044200" cy="2145000"/>
            </a:xfrm>
            <a:prstGeom prst="rect">
              <a:avLst/>
            </a:prstGeom>
            <a:noFill/>
            <a:ln>
              <a:noFill/>
            </a:ln>
          </p:spPr>
          <p:txBody>
            <a:bodyPr anchorCtr="0" anchor="t" bIns="182850" lIns="182850" spcFirstLastPara="1" rIns="182850" wrap="square" tIns="18285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5G Run-Time Data Persistence (Runtime Config DB) - IBM</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Remove dependencies on Python2-  AT&amp;T</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Upgrade ONAP components from legacy Policy API to new Lifecycle API-  AT&amp;T</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Enhancements to 5G OOF SON use case - IBM</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CCVPN-E-LINE Service over OTN NNI -  Huawei</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NETCONF/TLS Certificate Management - Ericcson</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5G / ORAN &amp; 3GPP Standards Harmonization - Ericsson,IBM</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Multi Domain Optical Service - Fujitsu</a:t>
              </a:r>
              <a:endParaRPr b="1">
                <a:solidFill>
                  <a:srgbClr val="FFFFFF"/>
                </a:solidFill>
                <a:latin typeface="Roboto"/>
                <a:ea typeface="Roboto"/>
                <a:cs typeface="Roboto"/>
                <a:sym typeface="Roboto"/>
              </a:endParaRPr>
            </a:p>
          </p:txBody>
        </p:sp>
        <p:cxnSp>
          <p:nvCxnSpPr>
            <p:cNvPr id="366" name="Google Shape;366;g11e96bfff58_0_139"/>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367" name="Google Shape;367;g11e96bfff58_0_139"/>
          <p:cNvGrpSpPr/>
          <p:nvPr/>
        </p:nvGrpSpPr>
        <p:grpSpPr>
          <a:xfrm>
            <a:off x="14474575" y="3371908"/>
            <a:ext cx="3620338" cy="5768523"/>
            <a:chOff x="0" y="2295575"/>
            <a:chExt cx="2286000" cy="2847950"/>
          </a:xfrm>
        </p:grpSpPr>
        <p:grpSp>
          <p:nvGrpSpPr>
            <p:cNvPr id="368" name="Google Shape;368;g11e96bfff58_0_139"/>
            <p:cNvGrpSpPr/>
            <p:nvPr/>
          </p:nvGrpSpPr>
          <p:grpSpPr>
            <a:xfrm>
              <a:off x="0" y="2295575"/>
              <a:ext cx="2286000" cy="2847950"/>
              <a:chOff x="0" y="2295575"/>
              <a:chExt cx="2286000" cy="2847950"/>
            </a:xfrm>
          </p:grpSpPr>
          <p:sp>
            <p:nvSpPr>
              <p:cNvPr id="369" name="Google Shape;369;g11e96bfff58_0_139"/>
              <p:cNvSpPr/>
              <p:nvPr/>
            </p:nvSpPr>
            <p:spPr>
              <a:xfrm>
                <a:off x="0" y="2823925"/>
                <a:ext cx="2286000" cy="23196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0" name="Google Shape;370;g11e96bfff58_0_139"/>
              <p:cNvSpPr/>
              <p:nvPr/>
            </p:nvSpPr>
            <p:spPr>
              <a:xfrm>
                <a:off x="0" y="2295575"/>
                <a:ext cx="2286000" cy="53700"/>
              </a:xfrm>
              <a:prstGeom prst="rect">
                <a:avLst/>
              </a:prstGeom>
              <a:solidFill>
                <a:srgbClr val="EFEFE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1" name="Google Shape;371;g11e96bfff58_0_139"/>
            <p:cNvSpPr txBox="1"/>
            <p:nvPr/>
          </p:nvSpPr>
          <p:spPr>
            <a:xfrm>
              <a:off x="216291" y="2441107"/>
              <a:ext cx="871200" cy="260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rPr b="1" lang="en-US" sz="2000">
                  <a:solidFill>
                    <a:srgbClr val="5E5E5E"/>
                  </a:solidFill>
                  <a:latin typeface="Roboto"/>
                  <a:ea typeface="Roboto"/>
                  <a:cs typeface="Roboto"/>
                  <a:sym typeface="Roboto"/>
                </a:rPr>
                <a:t>Jakarta</a:t>
              </a:r>
              <a:endParaRPr b="1" sz="2000">
                <a:solidFill>
                  <a:srgbClr val="5E5E5E"/>
                </a:solidFill>
                <a:latin typeface="Roboto"/>
                <a:ea typeface="Roboto"/>
                <a:cs typeface="Roboto"/>
                <a:sym typeface="Roboto"/>
              </a:endParaRPr>
            </a:p>
          </p:txBody>
        </p:sp>
      </p:grpSp>
      <p:sp>
        <p:nvSpPr>
          <p:cNvPr id="372" name="Google Shape;372;g11e96bfff58_0_139"/>
          <p:cNvSpPr txBox="1"/>
          <p:nvPr/>
        </p:nvSpPr>
        <p:spPr>
          <a:xfrm>
            <a:off x="3620350" y="4540100"/>
            <a:ext cx="3237300" cy="4290000"/>
          </a:xfrm>
          <a:prstGeom prst="rect">
            <a:avLst/>
          </a:prstGeom>
          <a:noFill/>
          <a:ln>
            <a:noFill/>
          </a:ln>
        </p:spPr>
        <p:txBody>
          <a:bodyPr anchorCtr="0" anchor="t" bIns="182850" lIns="182850" spcFirstLastPara="1" rIns="182850" wrap="square" tIns="18285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MDONS Extension in Guilin Release - Fujitsu</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5G OOF SON use case requirements for Guilin release - IBM</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E2E Network Slicing requirements for Guilin release - Huawei, IBM, Wipro</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CCVPN-Transport Slicing for Guilin Release - Huawei, CMCC, Wipro</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Configuration &amp; Persistency Service in R7 - IBM</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ONAP CNF orchestration - Enhancements - T-Mobile, Orange</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Extend ORAN A1 Adapter and add A1 Policy Management - Ericsson, IBM</a:t>
            </a:r>
            <a:endParaRPr b="1">
              <a:solidFill>
                <a:srgbClr val="FFFFFF"/>
              </a:solidFill>
              <a:latin typeface="Roboto"/>
              <a:ea typeface="Roboto"/>
              <a:cs typeface="Roboto"/>
              <a:sym typeface="Roboto"/>
            </a:endParaRPr>
          </a:p>
        </p:txBody>
      </p:sp>
      <p:sp>
        <p:nvSpPr>
          <p:cNvPr id="373" name="Google Shape;373;g11e96bfff58_0_139"/>
          <p:cNvSpPr txBox="1"/>
          <p:nvPr/>
        </p:nvSpPr>
        <p:spPr>
          <a:xfrm>
            <a:off x="7428813" y="4540100"/>
            <a:ext cx="3237300" cy="4290000"/>
          </a:xfrm>
          <a:prstGeom prst="rect">
            <a:avLst/>
          </a:prstGeom>
          <a:noFill/>
          <a:ln>
            <a:noFill/>
          </a:ln>
        </p:spPr>
        <p:txBody>
          <a:bodyPr anchorCtr="0" anchor="t" bIns="182850" lIns="182850" spcFirstLastPara="1" rIns="182850" wrap="square" tIns="182850">
            <a:noAutofit/>
          </a:bodyPr>
          <a:lstStyle/>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ONAP CNF orchestration - Honolulu Enhancements - Orange, Samsung</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Extend ORAN A1 support - Honolulu - </a:t>
            </a:r>
            <a:r>
              <a:rPr b="1" lang="en-US">
                <a:solidFill>
                  <a:srgbClr val="5E5E5E"/>
                </a:solidFill>
                <a:latin typeface="Roboto"/>
                <a:ea typeface="Roboto"/>
                <a:cs typeface="Roboto"/>
                <a:sym typeface="Roboto"/>
              </a:rPr>
              <a:t>Ericsson</a:t>
            </a:r>
            <a:r>
              <a:rPr b="1" lang="en-US">
                <a:solidFill>
                  <a:srgbClr val="5E5E5E"/>
                </a:solidFill>
                <a:latin typeface="Roboto"/>
                <a:ea typeface="Roboto"/>
                <a:cs typeface="Roboto"/>
                <a:sym typeface="Roboto"/>
              </a:rPr>
              <a:t>-EST</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CONTINUATION OF PACKAGES UPGRADES IN DIRECT DEPENDENCIES - AT&amp;T</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COMPLETION OF JAVA LANGUAGE UPDATE (v8 → v11) - AT&amp;T</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COMPLETION OF PYTHON LANGUAGE UPDATE (v2.7 → v3.8) - AT&amp;T</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IPv4/IPv6 dual stack support in ONAP (Honolulu) - Nokia, Orange, </a:t>
            </a:r>
            <a:r>
              <a:rPr b="1" lang="en-US">
                <a:solidFill>
                  <a:srgbClr val="5E5E5E"/>
                </a:solidFill>
                <a:latin typeface="Roboto"/>
                <a:ea typeface="Roboto"/>
                <a:cs typeface="Roboto"/>
                <a:sym typeface="Roboto"/>
              </a:rPr>
              <a:t>Ericsson</a:t>
            </a:r>
            <a:r>
              <a:rPr b="1" lang="en-US">
                <a:solidFill>
                  <a:srgbClr val="5E5E5E"/>
                </a:solidFill>
                <a:latin typeface="Roboto"/>
                <a:ea typeface="Roboto"/>
                <a:cs typeface="Roboto"/>
                <a:sym typeface="Roboto"/>
              </a:rPr>
              <a:t>, Highstreet</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t/>
            </a:r>
            <a:endParaRPr b="1">
              <a:solidFill>
                <a:srgbClr val="FFFFFF"/>
              </a:solidFill>
              <a:latin typeface="Roboto"/>
              <a:ea typeface="Roboto"/>
              <a:cs typeface="Roboto"/>
              <a:sym typeface="Roboto"/>
            </a:endParaRPr>
          </a:p>
        </p:txBody>
      </p:sp>
      <p:sp>
        <p:nvSpPr>
          <p:cNvPr id="374" name="Google Shape;374;g11e96bfff58_0_139"/>
          <p:cNvSpPr txBox="1"/>
          <p:nvPr/>
        </p:nvSpPr>
        <p:spPr>
          <a:xfrm>
            <a:off x="10896600" y="4673000"/>
            <a:ext cx="3000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Char char="●"/>
            </a:pPr>
            <a:r>
              <a:rPr b="1" lang="en-US">
                <a:solidFill>
                  <a:srgbClr val="434343"/>
                </a:solidFill>
              </a:rPr>
              <a:t>5G SON use case enhancements for Istanbul release - IBM</a:t>
            </a:r>
            <a:endParaRPr b="1">
              <a:solidFill>
                <a:srgbClr val="434343"/>
              </a:solidFill>
            </a:endParaRPr>
          </a:p>
          <a:p>
            <a:pPr indent="-317500" lvl="0" marL="457200" rtl="0" algn="l">
              <a:spcBef>
                <a:spcPts val="0"/>
              </a:spcBef>
              <a:spcAft>
                <a:spcPts val="0"/>
              </a:spcAft>
              <a:buClr>
                <a:srgbClr val="434343"/>
              </a:buClr>
              <a:buSzPts val="1400"/>
              <a:buChar char="●"/>
            </a:pPr>
            <a:r>
              <a:rPr b="1" lang="en-US">
                <a:solidFill>
                  <a:srgbClr val="434343"/>
                </a:solidFill>
              </a:rPr>
              <a:t>E2E Network Slicing use case enhancements for Istanbul release - IBM, Wipro</a:t>
            </a:r>
            <a:endParaRPr b="1">
              <a:solidFill>
                <a:srgbClr val="434343"/>
              </a:solidFill>
            </a:endParaRPr>
          </a:p>
          <a:p>
            <a:pPr indent="-317500" lvl="0" marL="457200" rtl="0" algn="l">
              <a:spcBef>
                <a:spcPts val="0"/>
              </a:spcBef>
              <a:spcAft>
                <a:spcPts val="0"/>
              </a:spcAft>
              <a:buClr>
                <a:srgbClr val="434343"/>
              </a:buClr>
              <a:buSzPts val="1400"/>
              <a:buChar char="●"/>
            </a:pPr>
            <a:r>
              <a:rPr b="1" lang="en-US">
                <a:solidFill>
                  <a:srgbClr val="434343"/>
                </a:solidFill>
              </a:rPr>
              <a:t>CCVPN usecase requirements for Istanbul release - Huawei</a:t>
            </a:r>
            <a:endParaRPr b="1">
              <a:solidFill>
                <a:srgbClr val="434343"/>
              </a:solidFill>
            </a:endParaRPr>
          </a:p>
          <a:p>
            <a:pPr indent="-317500" lvl="0" marL="457200" rtl="0" algn="l">
              <a:spcBef>
                <a:spcPts val="0"/>
              </a:spcBef>
              <a:spcAft>
                <a:spcPts val="0"/>
              </a:spcAft>
              <a:buClr>
                <a:srgbClr val="434343"/>
              </a:buClr>
              <a:buSzPts val="1400"/>
              <a:buChar char="●"/>
            </a:pPr>
            <a:r>
              <a:rPr b="1" lang="en-US">
                <a:solidFill>
                  <a:srgbClr val="434343"/>
                </a:solidFill>
              </a:rPr>
              <a:t>A1 Policy Functions - Istanbul - Ericsson</a:t>
            </a:r>
            <a:endParaRPr b="1">
              <a:solidFill>
                <a:srgbClr val="434343"/>
              </a:solidFill>
            </a:endParaRPr>
          </a:p>
        </p:txBody>
      </p:sp>
      <p:sp>
        <p:nvSpPr>
          <p:cNvPr id="375" name="Google Shape;375;g11e96bfff58_0_139"/>
          <p:cNvSpPr txBox="1"/>
          <p:nvPr/>
        </p:nvSpPr>
        <p:spPr>
          <a:xfrm>
            <a:off x="14666100" y="4572000"/>
            <a:ext cx="3237300" cy="4391100"/>
          </a:xfrm>
          <a:prstGeom prst="rect">
            <a:avLst/>
          </a:prstGeom>
          <a:noFill/>
          <a:ln>
            <a:noFill/>
          </a:ln>
        </p:spPr>
        <p:txBody>
          <a:bodyPr anchorCtr="0" anchor="t" bIns="182850" lIns="182850" spcFirstLastPara="1" rIns="182850" wrap="square" tIns="182850">
            <a:noAutofit/>
          </a:bodyPr>
          <a:lstStyle/>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5G SON use case enhancements for Jakarta release - Wipro</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E2E Network Slicing use case enhancements for Jakarta release - Wipro</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ONAP CNF orchestration - Jakarta Enhancements - Orange</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5E5E5E"/>
              </a:buClr>
              <a:buSzPts val="1400"/>
              <a:buFont typeface="Roboto"/>
              <a:buChar char="●"/>
            </a:pPr>
            <a:r>
              <a:rPr b="1" lang="en-US">
                <a:solidFill>
                  <a:srgbClr val="5E5E5E"/>
                </a:solidFill>
                <a:latin typeface="Roboto"/>
                <a:ea typeface="Roboto"/>
                <a:cs typeface="Roboto"/>
                <a:sym typeface="Roboto"/>
              </a:rPr>
              <a:t>A1 Policy Functions - Jakarta - Ericsson</a:t>
            </a:r>
            <a:endParaRPr b="1">
              <a:solidFill>
                <a:srgbClr val="5E5E5E"/>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t/>
            </a:r>
            <a:endParaRPr b="1">
              <a:solidFill>
                <a:srgbClr val="FFFFFF"/>
              </a:solidFill>
              <a:latin typeface="Roboto"/>
              <a:ea typeface="Roboto"/>
              <a:cs typeface="Roboto"/>
              <a:sym typeface="Roboto"/>
            </a:endParaRPr>
          </a:p>
        </p:txBody>
      </p:sp>
      <p:sp>
        <p:nvSpPr>
          <p:cNvPr id="376" name="Google Shape;376;g11e96bfff58_0_139"/>
          <p:cNvSpPr txBox="1"/>
          <p:nvPr/>
        </p:nvSpPr>
        <p:spPr>
          <a:xfrm>
            <a:off x="318975" y="207325"/>
            <a:ext cx="9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77" name="Google Shape;377;g11e96bfff58_0_139"/>
          <p:cNvSpPr txBox="1"/>
          <p:nvPr>
            <p:ph type="title"/>
          </p:nvPr>
        </p:nvSpPr>
        <p:spPr>
          <a:xfrm>
            <a:off x="597477" y="316734"/>
            <a:ext cx="11522700" cy="643800"/>
          </a:xfrm>
          <a:prstGeom prst="rect">
            <a:avLst/>
          </a:prstGeom>
          <a:noFill/>
          <a:ln>
            <a:noFill/>
          </a:ln>
        </p:spPr>
        <p:txBody>
          <a:bodyPr anchorCtr="0" anchor="t" bIns="0" lIns="0" spcFirstLastPara="1" rIns="0" wrap="square" tIns="12700">
            <a:spAutoFit/>
          </a:bodyPr>
          <a:lstStyle/>
          <a:p>
            <a:pPr indent="0" lvl="0" marL="0" rtl="0" algn="l">
              <a:lnSpc>
                <a:spcPct val="150000"/>
              </a:lnSpc>
              <a:spcBef>
                <a:spcPts val="0"/>
              </a:spcBef>
              <a:spcAft>
                <a:spcPts val="0"/>
              </a:spcAft>
              <a:buNone/>
            </a:pPr>
            <a:r>
              <a:rPr b="1" lang="en-US" sz="4100">
                <a:solidFill>
                  <a:schemeClr val="lt1"/>
                </a:solidFill>
                <a:latin typeface="Calibri"/>
                <a:ea typeface="Calibri"/>
                <a:cs typeface="Calibri"/>
                <a:sym typeface="Calibri"/>
              </a:rPr>
              <a:t>Current Features &amp; Road Map</a:t>
            </a:r>
            <a:endParaRPr sz="65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2367f06f38_0_22"/>
          <p:cNvSpPr txBox="1"/>
          <p:nvPr/>
        </p:nvSpPr>
        <p:spPr>
          <a:xfrm>
            <a:off x="0" y="0"/>
            <a:ext cx="1172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400">
                <a:solidFill>
                  <a:schemeClr val="lt1"/>
                </a:solidFill>
              </a:rPr>
              <a:t>Code/Contribution Overview</a:t>
            </a:r>
            <a:endParaRPr/>
          </a:p>
        </p:txBody>
      </p:sp>
      <p:pic>
        <p:nvPicPr>
          <p:cNvPr id="383" name="Google Shape;383;g12367f06f38_0_22"/>
          <p:cNvPicPr preferRelativeResize="0"/>
          <p:nvPr/>
        </p:nvPicPr>
        <p:blipFill>
          <a:blip r:embed="rId3">
            <a:alphaModFix/>
          </a:blip>
          <a:stretch>
            <a:fillRect/>
          </a:stretch>
        </p:blipFill>
        <p:spPr>
          <a:xfrm>
            <a:off x="248100" y="1885900"/>
            <a:ext cx="8448675" cy="2105025"/>
          </a:xfrm>
          <a:prstGeom prst="rect">
            <a:avLst/>
          </a:prstGeom>
          <a:noFill/>
          <a:ln>
            <a:noFill/>
          </a:ln>
        </p:spPr>
      </p:pic>
      <p:sp>
        <p:nvSpPr>
          <p:cNvPr id="384" name="Google Shape;384;g12367f06f38_0_22"/>
          <p:cNvSpPr txBox="1"/>
          <p:nvPr/>
        </p:nvSpPr>
        <p:spPr>
          <a:xfrm>
            <a:off x="1020725" y="7511925"/>
            <a:ext cx="2982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ccsdk/distribution (dgbuilder)</a:t>
            </a:r>
            <a:endParaRPr b="1" sz="2200">
              <a:latin typeface="Calibri"/>
              <a:ea typeface="Calibri"/>
              <a:cs typeface="Calibri"/>
              <a:sym typeface="Calibri"/>
            </a:endParaRPr>
          </a:p>
        </p:txBody>
      </p:sp>
      <p:pic>
        <p:nvPicPr>
          <p:cNvPr id="385" name="Google Shape;385;g12367f06f38_0_22"/>
          <p:cNvPicPr preferRelativeResize="0"/>
          <p:nvPr/>
        </p:nvPicPr>
        <p:blipFill>
          <a:blip r:embed="rId4">
            <a:alphaModFix/>
          </a:blip>
          <a:stretch>
            <a:fillRect/>
          </a:stretch>
        </p:blipFill>
        <p:spPr>
          <a:xfrm>
            <a:off x="305250" y="5316725"/>
            <a:ext cx="8334375" cy="2009775"/>
          </a:xfrm>
          <a:prstGeom prst="rect">
            <a:avLst/>
          </a:prstGeom>
          <a:noFill/>
          <a:ln>
            <a:noFill/>
          </a:ln>
        </p:spPr>
      </p:pic>
      <p:sp>
        <p:nvSpPr>
          <p:cNvPr id="386" name="Google Shape;386;g12367f06f38_0_22"/>
          <p:cNvSpPr txBox="1"/>
          <p:nvPr/>
        </p:nvSpPr>
        <p:spPr>
          <a:xfrm>
            <a:off x="1555900" y="4378850"/>
            <a:ext cx="298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ccsdk/sli</a:t>
            </a:r>
            <a:endParaRPr b="1" sz="2200">
              <a:latin typeface="Calibri"/>
              <a:ea typeface="Calibri"/>
              <a:cs typeface="Calibri"/>
              <a:sym typeface="Calibri"/>
            </a:endParaRPr>
          </a:p>
        </p:txBody>
      </p:sp>
      <p:pic>
        <p:nvPicPr>
          <p:cNvPr id="387" name="Google Shape;387;g12367f06f38_0_22"/>
          <p:cNvPicPr preferRelativeResize="0"/>
          <p:nvPr/>
        </p:nvPicPr>
        <p:blipFill>
          <a:blip r:embed="rId5">
            <a:alphaModFix/>
          </a:blip>
          <a:stretch>
            <a:fillRect/>
          </a:stretch>
        </p:blipFill>
        <p:spPr>
          <a:xfrm>
            <a:off x="9343600" y="1885900"/>
            <a:ext cx="8220075" cy="2171700"/>
          </a:xfrm>
          <a:prstGeom prst="rect">
            <a:avLst/>
          </a:prstGeom>
          <a:noFill/>
          <a:ln>
            <a:noFill/>
          </a:ln>
        </p:spPr>
      </p:pic>
      <p:sp>
        <p:nvSpPr>
          <p:cNvPr id="388" name="Google Shape;388;g12367f06f38_0_22"/>
          <p:cNvSpPr txBox="1"/>
          <p:nvPr/>
        </p:nvSpPr>
        <p:spPr>
          <a:xfrm>
            <a:off x="11181900" y="4310400"/>
            <a:ext cx="298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sdnc/northbound</a:t>
            </a:r>
            <a:endParaRPr b="1" sz="2200">
              <a:latin typeface="Calibri"/>
              <a:ea typeface="Calibri"/>
              <a:cs typeface="Calibri"/>
              <a:sym typeface="Calibri"/>
            </a:endParaRPr>
          </a:p>
        </p:txBody>
      </p:sp>
      <p:sp>
        <p:nvSpPr>
          <p:cNvPr id="389" name="Google Shape;389;g12367f06f38_0_22"/>
          <p:cNvSpPr txBox="1"/>
          <p:nvPr/>
        </p:nvSpPr>
        <p:spPr>
          <a:xfrm>
            <a:off x="9537425" y="0"/>
            <a:ext cx="746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u="sng">
                <a:solidFill>
                  <a:schemeClr val="hlink"/>
                </a:solidFill>
                <a:hlinkClick r:id="rId6"/>
              </a:rPr>
              <a:t>https://github.com/onap/sdnc-northbound/</a:t>
            </a:r>
            <a:endParaRPr sz="2000">
              <a:solidFill>
                <a:schemeClr val="lt1"/>
              </a:solidFill>
            </a:endParaRPr>
          </a:p>
          <a:p>
            <a:pPr indent="0" lvl="0" marL="0" rtl="0" algn="l">
              <a:spcBef>
                <a:spcPts val="0"/>
              </a:spcBef>
              <a:spcAft>
                <a:spcPts val="0"/>
              </a:spcAft>
              <a:buNone/>
            </a:pPr>
            <a:r>
              <a:rPr lang="en-US" sz="2000" u="sng">
                <a:solidFill>
                  <a:schemeClr val="hlink"/>
                </a:solidFill>
                <a:hlinkClick r:id="rId7"/>
              </a:rPr>
              <a:t>https://github.com/onap/ccsdk-sli/</a:t>
            </a:r>
            <a:endParaRPr sz="2000">
              <a:solidFill>
                <a:schemeClr val="lt1"/>
              </a:solidFill>
            </a:endParaRPr>
          </a:p>
          <a:p>
            <a:pPr indent="0" lvl="0" marL="0" rtl="0" algn="l">
              <a:spcBef>
                <a:spcPts val="0"/>
              </a:spcBef>
              <a:spcAft>
                <a:spcPts val="0"/>
              </a:spcAft>
              <a:buClr>
                <a:schemeClr val="dk1"/>
              </a:buClr>
              <a:buSzPts val="1100"/>
              <a:buFont typeface="Arial"/>
              <a:buNone/>
            </a:pPr>
            <a:r>
              <a:rPr lang="en-US" sz="2000">
                <a:solidFill>
                  <a:schemeClr val="lt1"/>
                </a:solidFill>
              </a:rPr>
              <a:t>https://github.com/onap/ccsdk-distribution/</a:t>
            </a:r>
            <a:endParaRPr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nvSpPr>
        <p:spPr>
          <a:xfrm>
            <a:off x="596937" y="316732"/>
            <a:ext cx="7193280" cy="848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5400">
                <a:solidFill>
                  <a:srgbClr val="FFFFFF"/>
                </a:solidFill>
                <a:latin typeface="Verdana"/>
                <a:ea typeface="Verdana"/>
                <a:cs typeface="Verdana"/>
                <a:sym typeface="Verdana"/>
              </a:rPr>
              <a:t>SDNC - Introduction</a:t>
            </a:r>
            <a:endParaRPr sz="5400">
              <a:latin typeface="Verdana"/>
              <a:ea typeface="Verdana"/>
              <a:cs typeface="Verdana"/>
              <a:sym typeface="Verdana"/>
            </a:endParaRPr>
          </a:p>
        </p:txBody>
      </p:sp>
      <p:sp>
        <p:nvSpPr>
          <p:cNvPr id="78" name="Google Shape;78;p3"/>
          <p:cNvSpPr txBox="1"/>
          <p:nvPr/>
        </p:nvSpPr>
        <p:spPr>
          <a:xfrm>
            <a:off x="459799" y="1763578"/>
            <a:ext cx="17109300" cy="736200"/>
          </a:xfrm>
          <a:prstGeom prst="rect">
            <a:avLst/>
          </a:prstGeom>
          <a:noFill/>
          <a:ln>
            <a:noFill/>
          </a:ln>
        </p:spPr>
        <p:txBody>
          <a:bodyPr anchorCtr="0" anchor="t" bIns="0" lIns="0" spcFirstLastPara="1" rIns="0" wrap="square" tIns="12700">
            <a:spAutoFit/>
          </a:bodyPr>
          <a:lstStyle/>
          <a:p>
            <a:pPr indent="0" lvl="0" marL="12700" marR="5080" rtl="0" algn="l">
              <a:lnSpc>
                <a:spcPct val="113599"/>
              </a:lnSpc>
              <a:spcBef>
                <a:spcPts val="0"/>
              </a:spcBef>
              <a:spcAft>
                <a:spcPts val="0"/>
              </a:spcAft>
              <a:buNone/>
            </a:pPr>
            <a:r>
              <a:rPr lang="en-US" sz="2200">
                <a:latin typeface="Verdana"/>
                <a:ea typeface="Verdana"/>
                <a:cs typeface="Verdana"/>
                <a:sym typeface="Verdana"/>
              </a:rPr>
              <a:t>The SDN-C project provides a global network controller, built on the Common Controller Framework, which manages,  assigns and provisions network resources. The project also supports the ability to invoke other local SDN controllers,  including third party SDN controllers</a:t>
            </a:r>
            <a:endParaRPr sz="2200">
              <a:latin typeface="Verdana"/>
              <a:ea typeface="Verdana"/>
              <a:cs typeface="Verdana"/>
              <a:sym typeface="Verdana"/>
            </a:endParaRPr>
          </a:p>
        </p:txBody>
      </p:sp>
      <p:sp>
        <p:nvSpPr>
          <p:cNvPr id="79" name="Google Shape;79;p3"/>
          <p:cNvSpPr txBox="1"/>
          <p:nvPr/>
        </p:nvSpPr>
        <p:spPr>
          <a:xfrm>
            <a:off x="9298475" y="309963"/>
            <a:ext cx="8526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lt1"/>
                </a:solidFill>
              </a:rPr>
              <a:t>https://docs.onap.org/en/latest/guides/onap-developer/architecture/onap-architecture.html</a:t>
            </a:r>
            <a:endParaRPr sz="22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2367f06f38_0_37"/>
          <p:cNvSpPr txBox="1"/>
          <p:nvPr/>
        </p:nvSpPr>
        <p:spPr>
          <a:xfrm>
            <a:off x="0" y="0"/>
            <a:ext cx="1419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400">
                <a:solidFill>
                  <a:schemeClr val="lt1"/>
                </a:solidFill>
              </a:rPr>
              <a:t>Code/Contribution Overview (code count)</a:t>
            </a:r>
            <a:endParaRPr/>
          </a:p>
        </p:txBody>
      </p:sp>
      <p:pic>
        <p:nvPicPr>
          <p:cNvPr id="395" name="Google Shape;395;g12367f06f38_0_37"/>
          <p:cNvPicPr preferRelativeResize="0"/>
          <p:nvPr/>
        </p:nvPicPr>
        <p:blipFill>
          <a:blip r:embed="rId3">
            <a:alphaModFix/>
          </a:blip>
          <a:stretch>
            <a:fillRect/>
          </a:stretch>
        </p:blipFill>
        <p:spPr>
          <a:xfrm>
            <a:off x="774375" y="1501125"/>
            <a:ext cx="6705624" cy="4325900"/>
          </a:xfrm>
          <a:prstGeom prst="rect">
            <a:avLst/>
          </a:prstGeom>
          <a:noFill/>
          <a:ln>
            <a:noFill/>
          </a:ln>
        </p:spPr>
      </p:pic>
      <p:pic>
        <p:nvPicPr>
          <p:cNvPr id="396" name="Google Shape;396;g12367f06f38_0_37"/>
          <p:cNvPicPr preferRelativeResize="0"/>
          <p:nvPr/>
        </p:nvPicPr>
        <p:blipFill>
          <a:blip r:embed="rId4">
            <a:alphaModFix/>
          </a:blip>
          <a:stretch>
            <a:fillRect/>
          </a:stretch>
        </p:blipFill>
        <p:spPr>
          <a:xfrm>
            <a:off x="8592250" y="1568475"/>
            <a:ext cx="6120231" cy="3513000"/>
          </a:xfrm>
          <a:prstGeom prst="rect">
            <a:avLst/>
          </a:prstGeom>
          <a:noFill/>
          <a:ln>
            <a:noFill/>
          </a:ln>
        </p:spPr>
      </p:pic>
      <p:pic>
        <p:nvPicPr>
          <p:cNvPr id="397" name="Google Shape;397;g12367f06f38_0_37"/>
          <p:cNvPicPr preferRelativeResize="0"/>
          <p:nvPr/>
        </p:nvPicPr>
        <p:blipFill>
          <a:blip r:embed="rId5">
            <a:alphaModFix/>
          </a:blip>
          <a:stretch>
            <a:fillRect/>
          </a:stretch>
        </p:blipFill>
        <p:spPr>
          <a:xfrm>
            <a:off x="964850" y="6090850"/>
            <a:ext cx="6324664" cy="3676926"/>
          </a:xfrm>
          <a:prstGeom prst="rect">
            <a:avLst/>
          </a:prstGeom>
          <a:noFill/>
          <a:ln>
            <a:noFill/>
          </a:ln>
        </p:spPr>
      </p:pic>
      <p:pic>
        <p:nvPicPr>
          <p:cNvPr id="398" name="Google Shape;398;g12367f06f38_0_37"/>
          <p:cNvPicPr preferRelativeResize="0"/>
          <p:nvPr/>
        </p:nvPicPr>
        <p:blipFill>
          <a:blip r:embed="rId6">
            <a:alphaModFix/>
          </a:blip>
          <a:stretch>
            <a:fillRect/>
          </a:stretch>
        </p:blipFill>
        <p:spPr>
          <a:xfrm>
            <a:off x="8617049" y="5454000"/>
            <a:ext cx="6705624" cy="4528199"/>
          </a:xfrm>
          <a:prstGeom prst="rect">
            <a:avLst/>
          </a:prstGeom>
          <a:noFill/>
          <a:ln>
            <a:noFill/>
          </a:ln>
        </p:spPr>
      </p:pic>
      <p:sp>
        <p:nvSpPr>
          <p:cNvPr id="399" name="Google Shape;399;g12367f06f38_0_37"/>
          <p:cNvSpPr txBox="1"/>
          <p:nvPr/>
        </p:nvSpPr>
        <p:spPr>
          <a:xfrm>
            <a:off x="11437028" y="1719825"/>
            <a:ext cx="225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ccsdk/dgbuilder</a:t>
            </a:r>
            <a:endParaRPr b="1" sz="2000">
              <a:solidFill>
                <a:schemeClr val="lt1"/>
              </a:solidFill>
              <a:latin typeface="Calibri"/>
              <a:ea typeface="Calibri"/>
              <a:cs typeface="Calibri"/>
              <a:sym typeface="Calibri"/>
            </a:endParaRPr>
          </a:p>
        </p:txBody>
      </p:sp>
      <p:sp>
        <p:nvSpPr>
          <p:cNvPr id="400" name="Google Shape;400;g12367f06f38_0_37"/>
          <p:cNvSpPr txBox="1"/>
          <p:nvPr/>
        </p:nvSpPr>
        <p:spPr>
          <a:xfrm>
            <a:off x="5455313" y="1719825"/>
            <a:ext cx="183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ccsdk/sli</a:t>
            </a:r>
            <a:endParaRPr b="1" sz="2000">
              <a:solidFill>
                <a:schemeClr val="lt1"/>
              </a:solidFill>
              <a:latin typeface="Calibri"/>
              <a:ea typeface="Calibri"/>
              <a:cs typeface="Calibri"/>
              <a:sym typeface="Calibri"/>
            </a:endParaRPr>
          </a:p>
        </p:txBody>
      </p:sp>
      <p:sp>
        <p:nvSpPr>
          <p:cNvPr id="401" name="Google Shape;401;g12367f06f38_0_37"/>
          <p:cNvSpPr txBox="1"/>
          <p:nvPr/>
        </p:nvSpPr>
        <p:spPr>
          <a:xfrm>
            <a:off x="4529478" y="6312350"/>
            <a:ext cx="225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sdnc/northbound</a:t>
            </a:r>
            <a:endParaRPr b="1" sz="2000">
              <a:solidFill>
                <a:schemeClr val="lt1"/>
              </a:solidFill>
              <a:latin typeface="Calibri"/>
              <a:ea typeface="Calibri"/>
              <a:cs typeface="Calibri"/>
              <a:sym typeface="Calibri"/>
            </a:endParaRPr>
          </a:p>
        </p:txBody>
      </p:sp>
      <p:sp>
        <p:nvSpPr>
          <p:cNvPr id="402" name="Google Shape;402;g12367f06f38_0_37"/>
          <p:cNvSpPr txBox="1"/>
          <p:nvPr/>
        </p:nvSpPr>
        <p:spPr>
          <a:xfrm>
            <a:off x="12213188" y="5526300"/>
            <a:ext cx="183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sdnc/oam</a:t>
            </a:r>
            <a:endParaRPr b="1" sz="20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212224e555_1_0"/>
          <p:cNvSpPr txBox="1"/>
          <p:nvPr>
            <p:ph type="title"/>
          </p:nvPr>
        </p:nvSpPr>
        <p:spPr>
          <a:xfrm>
            <a:off x="4916025" y="4336800"/>
            <a:ext cx="7254000" cy="203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Installation &amp; Troubleshooting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20ce8acb67_1_17"/>
          <p:cNvSpPr txBox="1"/>
          <p:nvPr>
            <p:ph type="title"/>
          </p:nvPr>
        </p:nvSpPr>
        <p:spPr>
          <a:xfrm>
            <a:off x="5974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create local setup</a:t>
            </a:r>
            <a:endParaRPr sz="5400"/>
          </a:p>
        </p:txBody>
      </p:sp>
      <p:sp>
        <p:nvSpPr>
          <p:cNvPr id="413" name="Google Shape;413;g120ce8acb67_1_17"/>
          <p:cNvSpPr txBox="1"/>
          <p:nvPr/>
        </p:nvSpPr>
        <p:spPr>
          <a:xfrm>
            <a:off x="462525" y="1818175"/>
            <a:ext cx="6666600" cy="7265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Downloading source code</a:t>
            </a:r>
            <a:endParaRPr sz="2300">
              <a:latin typeface="Calibri"/>
              <a:ea typeface="Calibri"/>
              <a:cs typeface="Calibri"/>
              <a:sym typeface="Calibri"/>
            </a:endParaRPr>
          </a:p>
          <a:p>
            <a:pPr indent="-374650" lvl="1" marL="914400" rtl="0" algn="l">
              <a:spcBef>
                <a:spcPts val="0"/>
              </a:spcBef>
              <a:spcAft>
                <a:spcPts val="0"/>
              </a:spcAft>
              <a:buSzPts val="2300"/>
              <a:buFont typeface="Calibri"/>
              <a:buAutoNum type="alphaLcPeriod"/>
            </a:pPr>
            <a:r>
              <a:rPr lang="en-US" sz="2300">
                <a:latin typeface="Calibri"/>
                <a:ea typeface="Calibri"/>
                <a:cs typeface="Calibri"/>
                <a:sym typeface="Calibri"/>
              </a:rPr>
              <a:t>Download sdnc projects</a:t>
            </a:r>
            <a:endParaRPr sz="2300">
              <a:latin typeface="Calibri"/>
              <a:ea typeface="Calibri"/>
              <a:cs typeface="Calibri"/>
              <a:sym typeface="Calibri"/>
            </a:endParaRPr>
          </a:p>
          <a:p>
            <a:pPr indent="-374650" lvl="1" marL="914400" rtl="0" algn="l">
              <a:spcBef>
                <a:spcPts val="0"/>
              </a:spcBef>
              <a:spcAft>
                <a:spcPts val="0"/>
              </a:spcAft>
              <a:buSzPts val="2300"/>
              <a:buFont typeface="Calibri"/>
              <a:buAutoNum type="alphaLcPeriod"/>
            </a:pPr>
            <a:r>
              <a:rPr lang="en-US" sz="2300">
                <a:latin typeface="Calibri"/>
                <a:ea typeface="Calibri"/>
                <a:cs typeface="Calibri"/>
                <a:sym typeface="Calibri"/>
              </a:rPr>
              <a:t>Download ccsdk projects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Compilation</a:t>
            </a:r>
            <a:endParaRPr sz="2300">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AutoNum type="alphaLcPeriod"/>
            </a:pPr>
            <a:r>
              <a:rPr lang="en-US" sz="2300">
                <a:solidFill>
                  <a:schemeClr val="dk1"/>
                </a:solidFill>
                <a:latin typeface="Calibri"/>
                <a:ea typeface="Calibri"/>
                <a:cs typeface="Calibri"/>
                <a:sym typeface="Calibri"/>
              </a:rPr>
              <a:t>Maven version has to be greater or equal to 3.3.3</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AutoNum type="alphaLcPeriod"/>
            </a:pPr>
            <a:r>
              <a:rPr lang="en-US" sz="2300">
                <a:solidFill>
                  <a:schemeClr val="dk1"/>
                </a:solidFill>
                <a:latin typeface="Calibri"/>
                <a:ea typeface="Calibri"/>
                <a:cs typeface="Calibri"/>
                <a:sym typeface="Calibri"/>
              </a:rPr>
              <a:t>Settings.xml has to be copied to ~/.m2/ folder </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AutoNum type="alphaLcPeriod"/>
            </a:pPr>
            <a:r>
              <a:rPr lang="en-US" sz="2300">
                <a:solidFill>
                  <a:schemeClr val="dk1"/>
                </a:solidFill>
                <a:latin typeface="Calibri"/>
                <a:ea typeface="Calibri"/>
                <a:cs typeface="Calibri"/>
                <a:sym typeface="Calibri"/>
              </a:rPr>
              <a:t>Build ccsdk and </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AutoNum type="alphaLcPeriod"/>
            </a:pPr>
            <a:r>
              <a:rPr lang="en-US" sz="2300">
                <a:solidFill>
                  <a:schemeClr val="dk1"/>
                </a:solidFill>
                <a:latin typeface="Calibri"/>
                <a:ea typeface="Calibri"/>
                <a:cs typeface="Calibri"/>
                <a:sym typeface="Calibri"/>
              </a:rPr>
              <a:t> (build cmd : mvn clean install )</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Build docker image using cmd: </a:t>
            </a:r>
            <a:r>
              <a:rPr lang="en-US" sz="2300">
                <a:latin typeface="Calibri"/>
                <a:ea typeface="Calibri"/>
                <a:cs typeface="Calibri"/>
                <a:sym typeface="Calibri"/>
              </a:rPr>
              <a:t>mvn clean install -Pdocker from repo sdnc/oam/installation</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Build ccsdk-dgbuilder-image from repo ccsdk/distribution/dgbuilder-docker</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Run docker images using docker-compose file present in sdnc/oam/installation/src/main/yaml path</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Env variables can be referred from sdnc/oam/csit/sdnc-csit.env file.</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14" name="Google Shape;414;g120ce8acb67_1_17"/>
          <p:cNvPicPr preferRelativeResize="0"/>
          <p:nvPr/>
        </p:nvPicPr>
        <p:blipFill>
          <a:blip r:embed="rId3">
            <a:alphaModFix/>
          </a:blip>
          <a:stretch>
            <a:fillRect/>
          </a:stretch>
        </p:blipFill>
        <p:spPr>
          <a:xfrm>
            <a:off x="7233650" y="1818175"/>
            <a:ext cx="4457700" cy="3105150"/>
          </a:xfrm>
          <a:prstGeom prst="rect">
            <a:avLst/>
          </a:prstGeom>
          <a:noFill/>
          <a:ln>
            <a:noFill/>
          </a:ln>
        </p:spPr>
      </p:pic>
      <p:pic>
        <p:nvPicPr>
          <p:cNvPr id="415" name="Google Shape;415;g120ce8acb67_1_17"/>
          <p:cNvPicPr preferRelativeResize="0"/>
          <p:nvPr/>
        </p:nvPicPr>
        <p:blipFill>
          <a:blip r:embed="rId4">
            <a:alphaModFix/>
          </a:blip>
          <a:stretch>
            <a:fillRect/>
          </a:stretch>
        </p:blipFill>
        <p:spPr>
          <a:xfrm>
            <a:off x="12050175" y="1568209"/>
            <a:ext cx="5734050" cy="481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20d8e3d411_0_94"/>
          <p:cNvSpPr txBox="1"/>
          <p:nvPr>
            <p:ph type="title"/>
          </p:nvPr>
        </p:nvSpPr>
        <p:spPr>
          <a:xfrm>
            <a:off x="5974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create local setup</a:t>
            </a:r>
            <a:endParaRPr sz="5400"/>
          </a:p>
        </p:txBody>
      </p:sp>
      <p:sp>
        <p:nvSpPr>
          <p:cNvPr id="421" name="Google Shape;421;g120d8e3d411_0_94"/>
          <p:cNvSpPr txBox="1"/>
          <p:nvPr/>
        </p:nvSpPr>
        <p:spPr>
          <a:xfrm>
            <a:off x="462525" y="1929800"/>
            <a:ext cx="16634700" cy="788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Calibri"/>
                <a:ea typeface="Calibri"/>
                <a:cs typeface="Calibri"/>
                <a:sym typeface="Calibri"/>
              </a:rPr>
              <a:t>API doc:</a:t>
            </a:r>
            <a:endParaRPr b="1"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http://&lt;ip&gt;:8282/apidoc/explorer/index.html#!</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usr/pswd: admin/Kp8bJ4SXszM0WXlhak3eHlcse2gAw84vaoGGmJvUy2U</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b="1" lang="en-US" sz="2500">
                <a:latin typeface="Calibri"/>
                <a:ea typeface="Calibri"/>
                <a:cs typeface="Calibri"/>
                <a:sym typeface="Calibri"/>
              </a:rPr>
              <a:t>DG:</a:t>
            </a:r>
            <a:endParaRPr b="1"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http://&lt;ip&gt;:3000/#</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usr/pswd:dguser/test123</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b="1" lang="en-US" sz="2500">
                <a:latin typeface="Calibri"/>
                <a:ea typeface="Calibri"/>
                <a:cs typeface="Calibri"/>
                <a:sym typeface="Calibri"/>
              </a:rPr>
              <a:t>To avoid dependency on SDC module, we can add service information to DB directly by using following commands.</a:t>
            </a:r>
            <a:endParaRPr b="1"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To login to sdnc db container: Sudo docker exec -it sdnc_db_container bash</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mysql -u sdnctl -p</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Passwd:gamma</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Use sdnctl;</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mysql&gt;show columns from SERVICE_MODEL;</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select service_uuid, name,type from SERVICE_MODEL;</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INSERT INTO SERVICE_MODEL ( service_uuid, invariant_uuid, name, description, type, category, ecomp_naming)</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   VALUES ( "00e50cbd-ef0f-4b28-821e-f2b583752d11", "dbf9288d-18ef-4d28-82cb-29373028f311", "underlay", "underlay", "Service", "Network L1-3", "Y");</a:t>
            </a:r>
            <a:endParaRPr sz="25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20d8e3d411_0_81"/>
          <p:cNvSpPr txBox="1"/>
          <p:nvPr>
            <p:ph type="title"/>
          </p:nvPr>
        </p:nvSpPr>
        <p:spPr>
          <a:xfrm>
            <a:off x="5974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debug DG</a:t>
            </a:r>
            <a:endParaRPr sz="5400"/>
          </a:p>
        </p:txBody>
      </p:sp>
      <p:sp>
        <p:nvSpPr>
          <p:cNvPr id="427" name="Google Shape;427;g120d8e3d411_0_81"/>
          <p:cNvSpPr txBox="1"/>
          <p:nvPr/>
        </p:nvSpPr>
        <p:spPr>
          <a:xfrm>
            <a:off x="669850" y="1818175"/>
            <a:ext cx="1550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3. Node numbers in DG can be used in DG and check check the flow in Karaf logs</a:t>
            </a:r>
            <a:endParaRPr sz="3000">
              <a:latin typeface="Calibri"/>
              <a:ea typeface="Calibri"/>
              <a:cs typeface="Calibri"/>
              <a:sym typeface="Calibri"/>
            </a:endParaRPr>
          </a:p>
          <a:p>
            <a:pPr indent="0" lvl="0" marL="457200" rtl="0" algn="l">
              <a:spcBef>
                <a:spcPts val="0"/>
              </a:spcBef>
              <a:spcAft>
                <a:spcPts val="0"/>
              </a:spcAft>
              <a:buNone/>
            </a:pPr>
            <a:r>
              <a:t/>
            </a:r>
            <a:endParaRPr sz="3000">
              <a:latin typeface="Calibri"/>
              <a:ea typeface="Calibri"/>
              <a:cs typeface="Calibri"/>
              <a:sym typeface="Calibri"/>
            </a:endParaRPr>
          </a:p>
        </p:txBody>
      </p:sp>
      <p:pic>
        <p:nvPicPr>
          <p:cNvPr id="428" name="Google Shape;428;g120d8e3d411_0_81"/>
          <p:cNvPicPr preferRelativeResize="0"/>
          <p:nvPr/>
        </p:nvPicPr>
        <p:blipFill>
          <a:blip r:embed="rId3">
            <a:alphaModFix/>
          </a:blip>
          <a:stretch>
            <a:fillRect/>
          </a:stretch>
        </p:blipFill>
        <p:spPr>
          <a:xfrm>
            <a:off x="1380450" y="2839525"/>
            <a:ext cx="9646675" cy="5310325"/>
          </a:xfrm>
          <a:prstGeom prst="rect">
            <a:avLst/>
          </a:prstGeom>
          <a:noFill/>
          <a:ln>
            <a:noFill/>
          </a:ln>
        </p:spPr>
      </p:pic>
      <p:pic>
        <p:nvPicPr>
          <p:cNvPr id="429" name="Google Shape;429;g120d8e3d411_0_81"/>
          <p:cNvPicPr preferRelativeResize="0"/>
          <p:nvPr/>
        </p:nvPicPr>
        <p:blipFill>
          <a:blip r:embed="rId4">
            <a:alphaModFix/>
          </a:blip>
          <a:stretch>
            <a:fillRect/>
          </a:stretch>
        </p:blipFill>
        <p:spPr>
          <a:xfrm>
            <a:off x="9617150" y="4848125"/>
            <a:ext cx="8367773" cy="4258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20d8e3d411_0_74"/>
          <p:cNvSpPr txBox="1"/>
          <p:nvPr>
            <p:ph type="title"/>
          </p:nvPr>
        </p:nvSpPr>
        <p:spPr>
          <a:xfrm>
            <a:off x="5974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debug DG</a:t>
            </a:r>
            <a:endParaRPr sz="5400"/>
          </a:p>
        </p:txBody>
      </p:sp>
      <p:sp>
        <p:nvSpPr>
          <p:cNvPr id="435" name="Google Shape;435;g120d8e3d411_0_74"/>
          <p:cNvSpPr txBox="1"/>
          <p:nvPr/>
        </p:nvSpPr>
        <p:spPr>
          <a:xfrm>
            <a:off x="669850" y="1513375"/>
            <a:ext cx="16060500" cy="5187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AutoNum type="arabicPeriod"/>
            </a:pPr>
            <a:r>
              <a:rPr lang="en-US" sz="2500">
                <a:latin typeface="Calibri"/>
                <a:ea typeface="Calibri"/>
                <a:cs typeface="Calibri"/>
                <a:sym typeface="Calibri"/>
              </a:rPr>
              <a:t>There are two log files available</a:t>
            </a:r>
            <a:endParaRPr sz="2500">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AutoNum type="alphaLcPeriod"/>
            </a:pPr>
            <a:r>
              <a:rPr lang="en-US" sz="2500">
                <a:solidFill>
                  <a:schemeClr val="dk1"/>
                </a:solidFill>
                <a:latin typeface="Calibri"/>
                <a:ea typeface="Calibri"/>
                <a:cs typeface="Calibri"/>
                <a:sym typeface="Calibri"/>
              </a:rPr>
              <a:t>Karaf log	 </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AutoNum type="alphaLcPeriod"/>
            </a:pPr>
            <a:r>
              <a:rPr lang="en-US" sz="2500">
                <a:solidFill>
                  <a:schemeClr val="dk1"/>
                </a:solidFill>
                <a:latin typeface="Calibri"/>
                <a:ea typeface="Calibri"/>
                <a:cs typeface="Calibri"/>
                <a:sym typeface="Calibri"/>
              </a:rPr>
              <a:t>Svclogic.log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387350" lvl="0" marL="457200" rtl="0" algn="l">
              <a:spcBef>
                <a:spcPts val="0"/>
              </a:spcBef>
              <a:spcAft>
                <a:spcPts val="0"/>
              </a:spcAft>
              <a:buSzPts val="2500"/>
              <a:buFont typeface="Calibri"/>
              <a:buAutoNum type="arabicPeriod"/>
            </a:pPr>
            <a:r>
              <a:rPr lang="en-US" sz="2500">
                <a:latin typeface="Calibri"/>
                <a:ea typeface="Calibri"/>
                <a:cs typeface="Calibri"/>
                <a:sym typeface="Calibri"/>
              </a:rPr>
              <a:t>There is option to set the log level in controller</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p:txBody>
      </p:sp>
      <p:pic>
        <p:nvPicPr>
          <p:cNvPr id="436" name="Google Shape;436;g120d8e3d411_0_74"/>
          <p:cNvPicPr preferRelativeResize="0"/>
          <p:nvPr/>
        </p:nvPicPr>
        <p:blipFill>
          <a:blip r:embed="rId3">
            <a:alphaModFix/>
          </a:blip>
          <a:stretch>
            <a:fillRect/>
          </a:stretch>
        </p:blipFill>
        <p:spPr>
          <a:xfrm>
            <a:off x="1189075" y="3011175"/>
            <a:ext cx="13260576" cy="2520175"/>
          </a:xfrm>
          <a:prstGeom prst="rect">
            <a:avLst/>
          </a:prstGeom>
          <a:noFill/>
          <a:ln>
            <a:noFill/>
          </a:ln>
        </p:spPr>
      </p:pic>
      <p:pic>
        <p:nvPicPr>
          <p:cNvPr id="437" name="Google Shape;437;g120d8e3d411_0_74"/>
          <p:cNvPicPr preferRelativeResize="0"/>
          <p:nvPr/>
        </p:nvPicPr>
        <p:blipFill>
          <a:blip r:embed="rId4">
            <a:alphaModFix/>
          </a:blip>
          <a:stretch>
            <a:fillRect/>
          </a:stretch>
        </p:blipFill>
        <p:spPr>
          <a:xfrm>
            <a:off x="7672823" y="5681248"/>
            <a:ext cx="6633275" cy="3973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20ce8acb67_1_25"/>
          <p:cNvSpPr txBox="1"/>
          <p:nvPr>
            <p:ph type="title"/>
          </p:nvPr>
        </p:nvSpPr>
        <p:spPr>
          <a:xfrm>
            <a:off x="5974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debug DG</a:t>
            </a:r>
            <a:endParaRPr sz="5400"/>
          </a:p>
        </p:txBody>
      </p:sp>
      <p:sp>
        <p:nvSpPr>
          <p:cNvPr id="443" name="Google Shape;443;g120ce8acb67_1_25"/>
          <p:cNvSpPr txBox="1"/>
          <p:nvPr/>
        </p:nvSpPr>
        <p:spPr>
          <a:xfrm>
            <a:off x="669850" y="1818175"/>
            <a:ext cx="1550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4. Record node in DG can be used to print some properties</a:t>
            </a:r>
            <a:endParaRPr sz="3000">
              <a:latin typeface="Calibri"/>
              <a:ea typeface="Calibri"/>
              <a:cs typeface="Calibri"/>
              <a:sym typeface="Calibri"/>
            </a:endParaRPr>
          </a:p>
        </p:txBody>
      </p:sp>
      <p:pic>
        <p:nvPicPr>
          <p:cNvPr id="444" name="Google Shape;444;g120ce8acb67_1_25"/>
          <p:cNvPicPr preferRelativeResize="0"/>
          <p:nvPr/>
        </p:nvPicPr>
        <p:blipFill>
          <a:blip r:embed="rId3">
            <a:alphaModFix/>
          </a:blip>
          <a:stretch>
            <a:fillRect/>
          </a:stretch>
        </p:blipFill>
        <p:spPr>
          <a:xfrm>
            <a:off x="1013625" y="3122225"/>
            <a:ext cx="9315450" cy="2686050"/>
          </a:xfrm>
          <a:prstGeom prst="rect">
            <a:avLst/>
          </a:prstGeom>
          <a:noFill/>
          <a:ln>
            <a:noFill/>
          </a:ln>
        </p:spPr>
      </p:pic>
      <p:pic>
        <p:nvPicPr>
          <p:cNvPr id="445" name="Google Shape;445;g120ce8acb67_1_25"/>
          <p:cNvPicPr preferRelativeResize="0"/>
          <p:nvPr/>
        </p:nvPicPr>
        <p:blipFill>
          <a:blip r:embed="rId4">
            <a:alphaModFix/>
          </a:blip>
          <a:stretch>
            <a:fillRect/>
          </a:stretch>
        </p:blipFill>
        <p:spPr>
          <a:xfrm>
            <a:off x="1013625" y="6917600"/>
            <a:ext cx="11534775" cy="733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212224e555_1_4"/>
          <p:cNvSpPr txBox="1"/>
          <p:nvPr>
            <p:ph type="title"/>
          </p:nvPr>
        </p:nvSpPr>
        <p:spPr>
          <a:xfrm>
            <a:off x="4397875" y="4336800"/>
            <a:ext cx="8897100" cy="101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Code Understanding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20ce8acb67_1_12"/>
          <p:cNvSpPr txBox="1"/>
          <p:nvPr>
            <p:ph type="title"/>
          </p:nvPr>
        </p:nvSpPr>
        <p:spPr>
          <a:xfrm>
            <a:off x="597474" y="316725"/>
            <a:ext cx="153513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Code repo</a:t>
            </a:r>
            <a:endParaRPr sz="5400"/>
          </a:p>
        </p:txBody>
      </p:sp>
      <p:graphicFrame>
        <p:nvGraphicFramePr>
          <p:cNvPr id="456" name="Google Shape;456;g120ce8acb67_1_12"/>
          <p:cNvGraphicFramePr/>
          <p:nvPr/>
        </p:nvGraphicFramePr>
        <p:xfrm>
          <a:off x="859800" y="2641250"/>
          <a:ext cx="3000000" cy="3000000"/>
        </p:xfrm>
        <a:graphic>
          <a:graphicData uri="http://schemas.openxmlformats.org/drawingml/2006/table">
            <a:tbl>
              <a:tblPr>
                <a:noFill/>
                <a:tableStyleId>{3017493F-3495-42CD-85E0-74D453F0CE5C}</a:tableStyleId>
              </a:tblPr>
              <a:tblGrid>
                <a:gridCol w="3526825"/>
                <a:gridCol w="12732625"/>
              </a:tblGrid>
              <a:tr h="381000">
                <a:tc>
                  <a:txBody>
                    <a:bodyPr/>
                    <a:lstStyle/>
                    <a:p>
                      <a:pPr indent="0" lvl="0" marL="0" rtl="0" algn="l">
                        <a:spcBef>
                          <a:spcPts val="0"/>
                        </a:spcBef>
                        <a:spcAft>
                          <a:spcPts val="0"/>
                        </a:spcAft>
                        <a:buNone/>
                      </a:pPr>
                      <a:r>
                        <a:rPr lang="en-US" sz="3000"/>
                        <a:t>DG Builder</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3"/>
                        </a:rPr>
                        <a:t>https://gerrit.onap.org/r/gitweb?p=ccsdk/distribution.git;a=tree;f=dgbuilder;h=f488e0b9de0f7f044b09413f9e0301ca780d45a5;hb=HEAD</a:t>
                      </a:r>
                      <a:endParaRPr sz="3000"/>
                    </a:p>
                  </a:txBody>
                  <a:tcPr marT="91425" marB="91425" marR="91425" marL="91425"/>
                </a:tc>
              </a:tr>
              <a:tr h="381000">
                <a:tc>
                  <a:txBody>
                    <a:bodyPr/>
                    <a:lstStyle/>
                    <a:p>
                      <a:pPr indent="0" lvl="0" marL="0" rtl="0" algn="l">
                        <a:spcBef>
                          <a:spcPts val="0"/>
                        </a:spcBef>
                        <a:spcAft>
                          <a:spcPts val="0"/>
                        </a:spcAft>
                        <a:buNone/>
                      </a:pPr>
                      <a:r>
                        <a:rPr lang="en-US" sz="3000"/>
                        <a:t>API handler</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4"/>
                        </a:rPr>
                        <a:t>https://gerrit.onap.org/r/gitweb?p=sdnc/northbound.git;a=tree</a:t>
                      </a:r>
                      <a:endParaRPr sz="3000"/>
                    </a:p>
                  </a:txBody>
                  <a:tcPr marT="91425" marB="91425" marR="91425" marL="91425"/>
                </a:tc>
              </a:tr>
              <a:tr h="381000">
                <a:tc>
                  <a:txBody>
                    <a:bodyPr/>
                    <a:lstStyle/>
                    <a:p>
                      <a:pPr indent="0" lvl="0" marL="0" rtl="0" algn="l">
                        <a:spcBef>
                          <a:spcPts val="0"/>
                        </a:spcBef>
                        <a:spcAft>
                          <a:spcPts val="0"/>
                        </a:spcAft>
                        <a:buNone/>
                      </a:pPr>
                      <a:r>
                        <a:rPr lang="en-US" sz="3000"/>
                        <a:t>SLI</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5"/>
                        </a:rPr>
                        <a:t>https://gerrit.onap.org/r/gitweb?p=ccsdk/sli.git;a=tree</a:t>
                      </a:r>
                      <a:endParaRPr sz="3000"/>
                    </a:p>
                  </a:txBody>
                  <a:tcPr marT="91425" marB="91425" marR="91425" marL="91425"/>
                </a:tc>
              </a:tr>
              <a:tr h="381000">
                <a:tc>
                  <a:txBody>
                    <a:bodyPr/>
                    <a:lstStyle/>
                    <a:p>
                      <a:pPr indent="0" lvl="0" marL="0" rtl="0" algn="l">
                        <a:spcBef>
                          <a:spcPts val="0"/>
                        </a:spcBef>
                        <a:spcAft>
                          <a:spcPts val="0"/>
                        </a:spcAft>
                        <a:buNone/>
                      </a:pPr>
                      <a:r>
                        <a:rPr lang="en-US" sz="3000"/>
                        <a:t>Adaptors</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6"/>
                        </a:rPr>
                        <a:t>https://gerrit.onap.org/r/gitweb?p=ccsdk/sli.git;a=tree;f=adaptors;h=f7f7fd1739185f1a1287d276cc15d47c277c7d2c;hb=HEAD</a:t>
                      </a:r>
                      <a:endParaRPr sz="3000"/>
                    </a:p>
                  </a:txBody>
                  <a:tcPr marT="91425" marB="91425" marR="91425" marL="91425"/>
                </a:tc>
              </a:tr>
              <a:tr h="381000">
                <a:tc>
                  <a:txBody>
                    <a:bodyPr/>
                    <a:lstStyle/>
                    <a:p>
                      <a:pPr indent="0" lvl="0" marL="0" rtl="0" algn="l">
                        <a:spcBef>
                          <a:spcPts val="0"/>
                        </a:spcBef>
                        <a:spcAft>
                          <a:spcPts val="0"/>
                        </a:spcAft>
                        <a:buNone/>
                      </a:pPr>
                      <a:r>
                        <a:rPr lang="en-US" sz="3000"/>
                        <a:t>DG’s for usecases</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7"/>
                        </a:rPr>
                        <a:t>https://gerrit.onap.org/r/gitweb?p=sdnc/oam.git;a=tree;f=platform-logic;h=4a30657ad4bc2bfdfdc11ca31fdad7d9de6c4449;hb=refs/heads/istanbul</a:t>
                      </a:r>
                      <a:endParaRPr sz="3000"/>
                    </a:p>
                  </a:txBody>
                  <a:tcPr marT="91425" marB="91425" marR="91425" marL="91425"/>
                </a:tc>
              </a:tr>
              <a:tr h="381000">
                <a:tc>
                  <a:txBody>
                    <a:bodyPr/>
                    <a:lstStyle/>
                    <a:p>
                      <a:pPr indent="0" lvl="0" marL="0" rtl="0" algn="l">
                        <a:spcBef>
                          <a:spcPts val="0"/>
                        </a:spcBef>
                        <a:spcAft>
                          <a:spcPts val="0"/>
                        </a:spcAft>
                        <a:buNone/>
                      </a:pPr>
                      <a:r>
                        <a:rPr lang="en-US" sz="3000"/>
                        <a:t>Installation</a:t>
                      </a:r>
                      <a:endParaRPr sz="3000"/>
                    </a:p>
                  </a:txBody>
                  <a:tcPr marT="91425" marB="91425" marR="91425" marL="91425"/>
                </a:tc>
                <a:tc>
                  <a:txBody>
                    <a:bodyPr/>
                    <a:lstStyle/>
                    <a:p>
                      <a:pPr indent="0" lvl="0" marL="0" rtl="0" algn="l">
                        <a:spcBef>
                          <a:spcPts val="0"/>
                        </a:spcBef>
                        <a:spcAft>
                          <a:spcPts val="0"/>
                        </a:spcAft>
                        <a:buNone/>
                      </a:pPr>
                      <a:r>
                        <a:rPr lang="en-US" sz="3000" u="sng">
                          <a:solidFill>
                            <a:schemeClr val="hlink"/>
                          </a:solidFill>
                          <a:hlinkClick r:id="rId8"/>
                        </a:rPr>
                        <a:t>https://gerrit.onap.org/r/gitweb?p=sdnc/oam.git;a=tree;f=installation;h=bdeb23ff38e719a4a573e139a143d6771c6b9b7f;hb=refs/heads/istanbul</a:t>
                      </a:r>
                      <a:endParaRPr sz="3000"/>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22ed392232_0_28"/>
          <p:cNvSpPr txBox="1"/>
          <p:nvPr/>
        </p:nvSpPr>
        <p:spPr>
          <a:xfrm>
            <a:off x="443850" y="261100"/>
            <a:ext cx="130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2" name="Google Shape;462;g122ed392232_0_28"/>
          <p:cNvSpPr txBox="1"/>
          <p:nvPr>
            <p:ph type="title"/>
          </p:nvPr>
        </p:nvSpPr>
        <p:spPr>
          <a:xfrm>
            <a:off x="4450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DG upload XML flow</a:t>
            </a:r>
            <a:endParaRPr sz="4200"/>
          </a:p>
        </p:txBody>
      </p:sp>
      <p:sp>
        <p:nvSpPr>
          <p:cNvPr id="463" name="Google Shape;463;g122ed392232_0_28"/>
          <p:cNvSpPr txBox="1"/>
          <p:nvPr/>
        </p:nvSpPr>
        <p:spPr>
          <a:xfrm>
            <a:off x="522175" y="1644875"/>
            <a:ext cx="9895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Calibri"/>
              <a:ea typeface="Calibri"/>
              <a:cs typeface="Calibri"/>
              <a:sym typeface="Calibri"/>
            </a:endParaRPr>
          </a:p>
        </p:txBody>
      </p:sp>
      <p:pic>
        <p:nvPicPr>
          <p:cNvPr id="464" name="Google Shape;464;g122ed392232_0_28"/>
          <p:cNvPicPr preferRelativeResize="0"/>
          <p:nvPr/>
        </p:nvPicPr>
        <p:blipFill>
          <a:blip r:embed="rId3">
            <a:alphaModFix/>
          </a:blip>
          <a:stretch>
            <a:fillRect/>
          </a:stretch>
        </p:blipFill>
        <p:spPr>
          <a:xfrm>
            <a:off x="1" y="1462125"/>
            <a:ext cx="10385249" cy="5035694"/>
          </a:xfrm>
          <a:prstGeom prst="rect">
            <a:avLst/>
          </a:prstGeom>
          <a:noFill/>
          <a:ln>
            <a:noFill/>
          </a:ln>
        </p:spPr>
      </p:pic>
      <p:pic>
        <p:nvPicPr>
          <p:cNvPr id="465" name="Google Shape;465;g122ed392232_0_28"/>
          <p:cNvPicPr preferRelativeResize="0"/>
          <p:nvPr/>
        </p:nvPicPr>
        <p:blipFill>
          <a:blip r:embed="rId4">
            <a:alphaModFix/>
          </a:blip>
          <a:stretch>
            <a:fillRect/>
          </a:stretch>
        </p:blipFill>
        <p:spPr>
          <a:xfrm>
            <a:off x="313300" y="5792875"/>
            <a:ext cx="2967725" cy="3263650"/>
          </a:xfrm>
          <a:prstGeom prst="rect">
            <a:avLst/>
          </a:prstGeom>
          <a:noFill/>
          <a:ln>
            <a:noFill/>
          </a:ln>
        </p:spPr>
      </p:pic>
      <p:sp>
        <p:nvSpPr>
          <p:cNvPr id="466" name="Google Shape;466;g122ed392232_0_28"/>
          <p:cNvSpPr txBox="1"/>
          <p:nvPr/>
        </p:nvSpPr>
        <p:spPr>
          <a:xfrm>
            <a:off x="10662350" y="4002600"/>
            <a:ext cx="7870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uploadDG function in dgStart.js </a:t>
            </a:r>
            <a:r>
              <a:rPr lang="en-US" sz="2500">
                <a:latin typeface="Calibri"/>
                <a:ea typeface="Calibri"/>
                <a:cs typeface="Calibri"/>
                <a:sym typeface="Calibri"/>
              </a:rPr>
              <a:t>invokes svcLogic.sh script</a:t>
            </a:r>
            <a:endParaRPr sz="2500">
              <a:latin typeface="Calibri"/>
              <a:ea typeface="Calibri"/>
              <a:cs typeface="Calibri"/>
              <a:sym typeface="Calibri"/>
            </a:endParaRPr>
          </a:p>
        </p:txBody>
      </p:sp>
      <p:sp>
        <p:nvSpPr>
          <p:cNvPr id="467" name="Google Shape;467;g122ed392232_0_28"/>
          <p:cNvSpPr txBox="1"/>
          <p:nvPr/>
        </p:nvSpPr>
        <p:spPr>
          <a:xfrm>
            <a:off x="11265775" y="9056525"/>
            <a:ext cx="5822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svcLogic.sh invokes SvcLogicParser</a:t>
            </a:r>
            <a:endParaRPr sz="2500">
              <a:latin typeface="Calibri"/>
              <a:ea typeface="Calibri"/>
              <a:cs typeface="Calibri"/>
              <a:sym typeface="Calibri"/>
            </a:endParaRPr>
          </a:p>
        </p:txBody>
      </p:sp>
      <p:sp>
        <p:nvSpPr>
          <p:cNvPr id="468" name="Google Shape;468;g122ed392232_0_28"/>
          <p:cNvSpPr txBox="1"/>
          <p:nvPr/>
        </p:nvSpPr>
        <p:spPr>
          <a:xfrm>
            <a:off x="4840150" y="9388800"/>
            <a:ext cx="5822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SvcLogicParser Load method parsers xml and creates SvcLogicGraph and stores in DB</a:t>
            </a:r>
            <a:endParaRPr sz="2500">
              <a:latin typeface="Calibri"/>
              <a:ea typeface="Calibri"/>
              <a:cs typeface="Calibri"/>
              <a:sym typeface="Calibri"/>
            </a:endParaRPr>
          </a:p>
        </p:txBody>
      </p:sp>
      <p:sp>
        <p:nvSpPr>
          <p:cNvPr id="469" name="Google Shape;469;g122ed392232_0_28"/>
          <p:cNvSpPr txBox="1"/>
          <p:nvPr/>
        </p:nvSpPr>
        <p:spPr>
          <a:xfrm>
            <a:off x="313363" y="9056525"/>
            <a:ext cx="2967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Dg builder nodes</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 code structure</a:t>
            </a:r>
            <a:endParaRPr sz="2500">
              <a:latin typeface="Calibri"/>
              <a:ea typeface="Calibri"/>
              <a:cs typeface="Calibri"/>
              <a:sym typeface="Calibri"/>
            </a:endParaRPr>
          </a:p>
        </p:txBody>
      </p:sp>
      <p:pic>
        <p:nvPicPr>
          <p:cNvPr id="470" name="Google Shape;470;g122ed392232_0_28"/>
          <p:cNvPicPr preferRelativeResize="0"/>
          <p:nvPr/>
        </p:nvPicPr>
        <p:blipFill>
          <a:blip r:embed="rId5">
            <a:alphaModFix/>
          </a:blip>
          <a:stretch>
            <a:fillRect/>
          </a:stretch>
        </p:blipFill>
        <p:spPr>
          <a:xfrm>
            <a:off x="4362199" y="5792875"/>
            <a:ext cx="5822400" cy="3547451"/>
          </a:xfrm>
          <a:prstGeom prst="rect">
            <a:avLst/>
          </a:prstGeom>
          <a:noFill/>
          <a:ln>
            <a:noFill/>
          </a:ln>
        </p:spPr>
      </p:pic>
      <p:pic>
        <p:nvPicPr>
          <p:cNvPr id="471" name="Google Shape;471;g122ed392232_0_28"/>
          <p:cNvPicPr preferRelativeResize="0"/>
          <p:nvPr/>
        </p:nvPicPr>
        <p:blipFill>
          <a:blip r:embed="rId6">
            <a:alphaModFix/>
          </a:blip>
          <a:stretch>
            <a:fillRect/>
          </a:stretch>
        </p:blipFill>
        <p:spPr>
          <a:xfrm>
            <a:off x="10662300" y="5509075"/>
            <a:ext cx="7518975" cy="3547450"/>
          </a:xfrm>
          <a:prstGeom prst="rect">
            <a:avLst/>
          </a:prstGeom>
          <a:noFill/>
          <a:ln>
            <a:noFill/>
          </a:ln>
        </p:spPr>
      </p:pic>
      <p:pic>
        <p:nvPicPr>
          <p:cNvPr id="472" name="Google Shape;472;g122ed392232_0_28"/>
          <p:cNvPicPr preferRelativeResize="0"/>
          <p:nvPr/>
        </p:nvPicPr>
        <p:blipFill>
          <a:blip r:embed="rId7">
            <a:alphaModFix/>
          </a:blip>
          <a:stretch>
            <a:fillRect/>
          </a:stretch>
        </p:blipFill>
        <p:spPr>
          <a:xfrm>
            <a:off x="10593338" y="1462137"/>
            <a:ext cx="7518976" cy="23466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1dc399c912_1_10"/>
          <p:cNvSpPr txBox="1"/>
          <p:nvPr>
            <p:ph type="title"/>
          </p:nvPr>
        </p:nvSpPr>
        <p:spPr>
          <a:xfrm>
            <a:off x="567051" y="318375"/>
            <a:ext cx="65436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SDNC Architecture</a:t>
            </a:r>
            <a:endParaRPr sz="5050"/>
          </a:p>
        </p:txBody>
      </p:sp>
      <p:sp>
        <p:nvSpPr>
          <p:cNvPr id="85" name="Google Shape;85;g11dc399c912_1_10"/>
          <p:cNvSpPr txBox="1"/>
          <p:nvPr/>
        </p:nvSpPr>
        <p:spPr>
          <a:xfrm>
            <a:off x="11594800" y="1594875"/>
            <a:ext cx="6395400" cy="6464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b="1" lang="en-US" sz="1700">
                <a:latin typeface="Calibri"/>
                <a:ea typeface="Calibri"/>
                <a:cs typeface="Calibri"/>
                <a:sym typeface="Calibri"/>
              </a:rPr>
              <a:t>DG Builder Container </a:t>
            </a:r>
            <a:r>
              <a:rPr lang="en-US" sz="1700">
                <a:latin typeface="Calibri"/>
                <a:ea typeface="Calibri"/>
                <a:cs typeface="Calibri"/>
                <a:sym typeface="Calibri"/>
              </a:rPr>
              <a:t>- Design Time</a:t>
            </a:r>
            <a:endParaRPr sz="1700">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600">
                <a:latin typeface="Calibri"/>
                <a:ea typeface="Calibri"/>
                <a:cs typeface="Calibri"/>
                <a:sym typeface="Calibri"/>
              </a:rPr>
              <a:t>DGBuilder refers to </a:t>
            </a:r>
            <a:r>
              <a:rPr lang="en-US" sz="1600">
                <a:latin typeface="Calibri"/>
                <a:ea typeface="Calibri"/>
                <a:cs typeface="Calibri"/>
                <a:sym typeface="Calibri"/>
              </a:rPr>
              <a:t>graphical</a:t>
            </a:r>
            <a:r>
              <a:rPr lang="en-US" sz="1600">
                <a:latin typeface="Calibri"/>
                <a:ea typeface="Calibri"/>
                <a:cs typeface="Calibri"/>
                <a:sym typeface="Calibri"/>
              </a:rPr>
              <a:t> tool to create DG’s</a:t>
            </a:r>
            <a:endParaRPr sz="17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SDC Listener Container</a:t>
            </a:r>
            <a:r>
              <a:rPr lang="en-US" sz="1700">
                <a:latin typeface="Calibri"/>
                <a:ea typeface="Calibri"/>
                <a:cs typeface="Calibri"/>
                <a:sym typeface="Calibri"/>
              </a:rPr>
              <a:t> - Run Time</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Interface to receive resource templates from SDC design catalog</a:t>
            </a:r>
            <a:endParaRPr sz="17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DMAAP Listener Container </a:t>
            </a:r>
            <a:r>
              <a:rPr lang="en-US" sz="1700">
                <a:latin typeface="Calibri"/>
                <a:ea typeface="Calibri"/>
                <a:cs typeface="Calibri"/>
                <a:sym typeface="Calibri"/>
              </a:rPr>
              <a:t>- Run Time</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Listener  for event notifications</a:t>
            </a:r>
            <a:endParaRPr sz="17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Controller (ODL) Container with SLI </a:t>
            </a:r>
            <a:r>
              <a:rPr lang="en-US" sz="1700">
                <a:latin typeface="Calibri"/>
                <a:ea typeface="Calibri"/>
                <a:cs typeface="Calibri"/>
                <a:sym typeface="Calibri"/>
              </a:rPr>
              <a:t>- Run Time</a:t>
            </a:r>
            <a:endParaRPr sz="1700">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US" sz="1500">
                <a:latin typeface="Calibri"/>
                <a:ea typeface="Calibri"/>
                <a:cs typeface="Calibri"/>
                <a:sym typeface="Calibri"/>
              </a:rPr>
              <a:t>Open source SDN controller platform. Within this framework the Service Logic Interpreter (SLI)  is in charge to check if a DG exists, get it from the SDNC Database and execute it.</a:t>
            </a:r>
            <a:endParaRPr sz="15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Network Name Gen MS </a:t>
            </a:r>
            <a:r>
              <a:rPr b="1" lang="en-US" sz="1700">
                <a:latin typeface="Calibri"/>
                <a:ea typeface="Calibri"/>
                <a:cs typeface="Calibri"/>
                <a:sym typeface="Calibri"/>
              </a:rPr>
              <a:t>Container</a:t>
            </a:r>
            <a:r>
              <a:rPr lang="en-US" sz="1700">
                <a:latin typeface="Calibri"/>
                <a:ea typeface="Calibri"/>
                <a:cs typeface="Calibri"/>
                <a:sym typeface="Calibri"/>
              </a:rPr>
              <a:t> - Run Time</a:t>
            </a:r>
            <a:endParaRPr sz="1700">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lang="en-US" sz="1500">
                <a:latin typeface="Calibri"/>
                <a:ea typeface="Calibri"/>
                <a:cs typeface="Calibri"/>
                <a:sym typeface="Calibri"/>
              </a:rPr>
              <a:t>Network element name generation microservice generated unique names for network elements such as VNF, VM, VNFC etc based on policies in the policy manager.</a:t>
            </a:r>
            <a:endParaRPr sz="15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Ansible Server Container </a:t>
            </a:r>
            <a:endParaRPr b="1" sz="1700">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lang="en-US" sz="1500">
                <a:latin typeface="Calibri"/>
                <a:ea typeface="Calibri"/>
                <a:cs typeface="Calibri"/>
                <a:sym typeface="Calibri"/>
              </a:rPr>
              <a:t>Ansible is one of the configuration mgmt tool. Ansible Server is </a:t>
            </a:r>
            <a:r>
              <a:rPr lang="en-US" sz="1500">
                <a:latin typeface="Calibri"/>
                <a:ea typeface="Calibri"/>
                <a:cs typeface="Calibri"/>
                <a:sym typeface="Calibri"/>
              </a:rPr>
              <a:t>web server</a:t>
            </a:r>
            <a:r>
              <a:rPr lang="en-US" sz="1500">
                <a:latin typeface="Calibri"/>
                <a:ea typeface="Calibri"/>
                <a:cs typeface="Calibri"/>
                <a:sym typeface="Calibri"/>
              </a:rPr>
              <a:t> which exposes rest interface  and  executes ansible playbooks</a:t>
            </a:r>
            <a:endParaRPr sz="15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MariaDB Galera</a:t>
            </a:r>
            <a:r>
              <a:rPr lang="en-US" sz="1700">
                <a:latin typeface="Calibri"/>
                <a:ea typeface="Calibri"/>
                <a:cs typeface="Calibri"/>
                <a:sym typeface="Calibri"/>
              </a:rPr>
              <a:t> - Platform Service</a:t>
            </a:r>
            <a:endParaRPr sz="1700">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700">
                <a:latin typeface="Calibri"/>
                <a:ea typeface="Calibri"/>
                <a:cs typeface="Calibri"/>
                <a:sym typeface="Calibri"/>
              </a:rPr>
              <a:t>Netbox</a:t>
            </a:r>
            <a:r>
              <a:rPr lang="en-US" sz="1700">
                <a:latin typeface="Calibri"/>
                <a:ea typeface="Calibri"/>
                <a:cs typeface="Calibri"/>
                <a:sym typeface="Calibri"/>
              </a:rPr>
              <a:t> - Platform Service </a:t>
            </a:r>
            <a:endParaRPr sz="1700">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US" sz="1700">
                <a:latin typeface="Calibri"/>
                <a:ea typeface="Calibri"/>
                <a:cs typeface="Calibri"/>
                <a:sym typeface="Calibri"/>
              </a:rPr>
              <a:t>Netbox is Ip address management platform. It is used by CDS to assign Ip address to resources.</a:t>
            </a:r>
            <a:endParaRPr sz="1700">
              <a:latin typeface="Calibri"/>
              <a:ea typeface="Calibri"/>
              <a:cs typeface="Calibri"/>
              <a:sym typeface="Calibri"/>
            </a:endParaRPr>
          </a:p>
        </p:txBody>
      </p:sp>
      <p:pic>
        <p:nvPicPr>
          <p:cNvPr id="86" name="Google Shape;86;g11dc399c912_1_10"/>
          <p:cNvPicPr preferRelativeResize="0"/>
          <p:nvPr/>
        </p:nvPicPr>
        <p:blipFill>
          <a:blip r:embed="rId3">
            <a:alphaModFix/>
          </a:blip>
          <a:stretch>
            <a:fillRect/>
          </a:stretch>
        </p:blipFill>
        <p:spPr>
          <a:xfrm>
            <a:off x="1236925" y="1694575"/>
            <a:ext cx="7949624" cy="7105300"/>
          </a:xfrm>
          <a:prstGeom prst="rect">
            <a:avLst/>
          </a:prstGeom>
          <a:noFill/>
          <a:ln>
            <a:noFill/>
          </a:ln>
        </p:spPr>
      </p:pic>
      <p:sp>
        <p:nvSpPr>
          <p:cNvPr id="87" name="Google Shape;87;g11dc399c912_1_10"/>
          <p:cNvSpPr/>
          <p:nvPr/>
        </p:nvSpPr>
        <p:spPr>
          <a:xfrm>
            <a:off x="7961675" y="6887500"/>
            <a:ext cx="2603400" cy="1074300"/>
          </a:xfrm>
          <a:prstGeom prst="wedgeRectCallout">
            <a:avLst>
              <a:gd fmla="val -128639" name="adj1"/>
              <a:gd fmla="val -2182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t>Based on ODL</a:t>
            </a:r>
            <a:endParaRPr sz="2200"/>
          </a:p>
        </p:txBody>
      </p:sp>
      <p:sp>
        <p:nvSpPr>
          <p:cNvPr id="88" name="Google Shape;88;g11dc399c912_1_10"/>
          <p:cNvSpPr txBox="1"/>
          <p:nvPr/>
        </p:nvSpPr>
        <p:spPr>
          <a:xfrm>
            <a:off x="7256275" y="233125"/>
            <a:ext cx="648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https://wiki.onap.org/pages/viewpage.action?pageId=117739437</a:t>
            </a:r>
            <a:endParaRPr sz="20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22ed392232_0_47"/>
          <p:cNvSpPr txBox="1"/>
          <p:nvPr>
            <p:ph type="title"/>
          </p:nvPr>
        </p:nvSpPr>
        <p:spPr>
          <a:xfrm>
            <a:off x="4450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SLI code structure</a:t>
            </a:r>
            <a:endParaRPr sz="4200"/>
          </a:p>
        </p:txBody>
      </p:sp>
      <p:pic>
        <p:nvPicPr>
          <p:cNvPr id="478" name="Google Shape;478;g122ed392232_0_47"/>
          <p:cNvPicPr preferRelativeResize="0"/>
          <p:nvPr/>
        </p:nvPicPr>
        <p:blipFill>
          <a:blip r:embed="rId3">
            <a:alphaModFix/>
          </a:blip>
          <a:stretch>
            <a:fillRect/>
          </a:stretch>
        </p:blipFill>
        <p:spPr>
          <a:xfrm>
            <a:off x="5525275" y="2274325"/>
            <a:ext cx="5312475" cy="6078075"/>
          </a:xfrm>
          <a:prstGeom prst="rect">
            <a:avLst/>
          </a:prstGeom>
          <a:noFill/>
          <a:ln>
            <a:noFill/>
          </a:ln>
        </p:spPr>
      </p:pic>
      <p:sp>
        <p:nvSpPr>
          <p:cNvPr id="479" name="Google Shape;479;g122ed392232_0_47"/>
          <p:cNvSpPr/>
          <p:nvPr/>
        </p:nvSpPr>
        <p:spPr>
          <a:xfrm>
            <a:off x="10537750" y="1477825"/>
            <a:ext cx="7449900" cy="3906000"/>
          </a:xfrm>
          <a:prstGeom prst="wedgeRectCallout">
            <a:avLst>
              <a:gd fmla="val -74204" name="adj1"/>
              <a:gd fmla="val 5681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Common</a:t>
            </a:r>
            <a:r>
              <a:rPr lang="en-US" sz="2000"/>
              <a:t> folder includes</a:t>
            </a:r>
            <a:endParaRPr sz="2000"/>
          </a:p>
          <a:p>
            <a:pPr indent="0" lvl="0" marL="0" rtl="0" algn="l">
              <a:spcBef>
                <a:spcPts val="0"/>
              </a:spcBef>
              <a:spcAft>
                <a:spcPts val="0"/>
              </a:spcAft>
              <a:buNone/>
            </a:pPr>
            <a:r>
              <a:rPr b="1" lang="en-US" sz="2000"/>
              <a:t>SvcLogicParser</a:t>
            </a:r>
            <a:r>
              <a:rPr lang="en-US" sz="2000"/>
              <a:t> : Converts XML to SvcLogicGraph</a:t>
            </a:r>
            <a:endParaRPr sz="2000"/>
          </a:p>
          <a:p>
            <a:pPr indent="0" lvl="0" marL="0" rtl="0" algn="l">
              <a:spcBef>
                <a:spcPts val="0"/>
              </a:spcBef>
              <a:spcAft>
                <a:spcPts val="0"/>
              </a:spcAft>
              <a:buNone/>
            </a:pPr>
            <a:r>
              <a:rPr b="1" lang="en-US" sz="2000"/>
              <a:t>SvcLogicGraph</a:t>
            </a:r>
            <a:r>
              <a:rPr lang="en-US" sz="2000"/>
              <a:t>: Represents DG in java format</a:t>
            </a:r>
            <a:endParaRPr sz="2000"/>
          </a:p>
          <a:p>
            <a:pPr indent="0" lvl="0" marL="0" rtl="0" algn="l">
              <a:spcBef>
                <a:spcPts val="0"/>
              </a:spcBef>
              <a:spcAft>
                <a:spcPts val="0"/>
              </a:spcAft>
              <a:buNone/>
            </a:pPr>
            <a:r>
              <a:rPr b="1" lang="en-US" sz="2000"/>
              <a:t>SvcLogicNode</a:t>
            </a:r>
            <a:r>
              <a:rPr lang="en-US" sz="2000"/>
              <a:t>: Represents DG node in java format </a:t>
            </a:r>
            <a:endParaRPr sz="2000"/>
          </a:p>
          <a:p>
            <a:pPr indent="0" lvl="0" marL="0" rtl="0" algn="l">
              <a:spcBef>
                <a:spcPts val="0"/>
              </a:spcBef>
              <a:spcAft>
                <a:spcPts val="0"/>
              </a:spcAft>
              <a:buNone/>
            </a:pPr>
            <a:r>
              <a:rPr b="1" lang="en-US" sz="2000"/>
              <a:t>SvcLogicStore</a:t>
            </a:r>
            <a:r>
              <a:rPr lang="en-US" sz="2000"/>
              <a:t>: Interface to interact with db</a:t>
            </a:r>
            <a:endParaRPr sz="2000"/>
          </a:p>
          <a:p>
            <a:pPr indent="0" lvl="0" marL="0" rtl="0" algn="l">
              <a:spcBef>
                <a:spcPts val="0"/>
              </a:spcBef>
              <a:spcAft>
                <a:spcPts val="0"/>
              </a:spcAft>
              <a:buNone/>
            </a:pPr>
            <a:r>
              <a:rPr b="1" lang="en-US" sz="2000"/>
              <a:t>SvcLogicPlugin</a:t>
            </a:r>
            <a:r>
              <a:rPr lang="en-US" sz="2000"/>
              <a:t>: Interface used to indicate class exposes methods that can be called from &lt;execute&gt; node</a:t>
            </a:r>
            <a:endParaRPr sz="2000"/>
          </a:p>
          <a:p>
            <a:pPr indent="0" lvl="0" marL="0" rtl="0" algn="l">
              <a:spcBef>
                <a:spcPts val="0"/>
              </a:spcBef>
              <a:spcAft>
                <a:spcPts val="0"/>
              </a:spcAft>
              <a:buNone/>
            </a:pPr>
            <a:r>
              <a:rPr b="1" lang="en-US" sz="2000"/>
              <a:t>SvcLogicResource</a:t>
            </a:r>
            <a:r>
              <a:rPr lang="en-US" sz="2000"/>
              <a:t>: Interface used to indicate class exposes methods such get-resource, save, update etc that can be called from &lt;get-resource&gt;, &lt;save&gt;, &lt;update&gt; nodes</a:t>
            </a:r>
            <a:endParaRPr sz="2000"/>
          </a:p>
          <a:p>
            <a:pPr indent="0" lvl="0" marL="0" rtl="0" algn="l">
              <a:spcBef>
                <a:spcPts val="0"/>
              </a:spcBef>
              <a:spcAft>
                <a:spcPts val="0"/>
              </a:spcAft>
              <a:buNone/>
            </a:pPr>
            <a:r>
              <a:rPr b="1" lang="en-US" sz="2000"/>
              <a:t>SvcLogicExpression:</a:t>
            </a:r>
            <a:r>
              <a:rPr lang="en-US" sz="2000"/>
              <a:t> Abstract class used to resolve expressions used in DG.</a:t>
            </a:r>
            <a:endParaRPr sz="2000"/>
          </a:p>
        </p:txBody>
      </p:sp>
      <p:sp>
        <p:nvSpPr>
          <p:cNvPr id="480" name="Google Shape;480;g122ed392232_0_47"/>
          <p:cNvSpPr/>
          <p:nvPr/>
        </p:nvSpPr>
        <p:spPr>
          <a:xfrm>
            <a:off x="445075" y="4258100"/>
            <a:ext cx="4932300" cy="1551600"/>
          </a:xfrm>
          <a:prstGeom prst="wedgeRectCallout">
            <a:avLst>
              <a:gd fmla="val 85968" name="adj1"/>
              <a:gd fmla="val 924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t>Models includes </a:t>
            </a:r>
            <a:r>
              <a:rPr b="1" lang="en-US" sz="2200"/>
              <a:t>sli-api.yang</a:t>
            </a:r>
            <a:r>
              <a:rPr lang="en-US" sz="2200"/>
              <a:t>, which has </a:t>
            </a:r>
            <a:r>
              <a:rPr b="1" lang="en-US" sz="2200"/>
              <a:t>execute-graph</a:t>
            </a:r>
            <a:r>
              <a:rPr lang="en-US" sz="2200"/>
              <a:t> rpc. </a:t>
            </a:r>
            <a:endParaRPr sz="2200"/>
          </a:p>
          <a:p>
            <a:pPr indent="0" lvl="0" marL="0" rtl="0" algn="l">
              <a:spcBef>
                <a:spcPts val="0"/>
              </a:spcBef>
              <a:spcAft>
                <a:spcPts val="0"/>
              </a:spcAft>
              <a:buNone/>
            </a:pPr>
            <a:r>
              <a:rPr lang="en-US" sz="2200"/>
              <a:t>Sli-api yang is defined for testing DG execution.</a:t>
            </a:r>
            <a:endParaRPr sz="2200"/>
          </a:p>
        </p:txBody>
      </p:sp>
      <p:sp>
        <p:nvSpPr>
          <p:cNvPr id="481" name="Google Shape;481;g122ed392232_0_47"/>
          <p:cNvSpPr/>
          <p:nvPr/>
        </p:nvSpPr>
        <p:spPr>
          <a:xfrm>
            <a:off x="11531650" y="6851175"/>
            <a:ext cx="6456000" cy="2729700"/>
          </a:xfrm>
          <a:prstGeom prst="wedgeRectCallout">
            <a:avLst>
              <a:gd fmla="val -78528" name="adj1"/>
              <a:gd fmla="val -49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US" sz="2200"/>
              <a:t>Provider includes </a:t>
            </a:r>
            <a:r>
              <a:rPr b="1" lang="en-US" sz="2200">
                <a:solidFill>
                  <a:schemeClr val="dk1"/>
                </a:solidFill>
                <a:highlight>
                  <a:srgbClr val="FFFFFF"/>
                </a:highlight>
                <a:latin typeface="Courier New"/>
                <a:ea typeface="Courier New"/>
                <a:cs typeface="Courier New"/>
                <a:sym typeface="Courier New"/>
              </a:rPr>
              <a:t>SvcLogicService </a:t>
            </a:r>
            <a:r>
              <a:rPr lang="en-US" sz="2200">
                <a:solidFill>
                  <a:schemeClr val="dk1"/>
                </a:solidFill>
              </a:rPr>
              <a:t>interface</a:t>
            </a:r>
            <a:r>
              <a:rPr lang="en-US" sz="2200"/>
              <a:t> to execute DG</a:t>
            </a:r>
            <a:endParaRPr sz="2200"/>
          </a:p>
          <a:p>
            <a:pPr indent="-368300" lvl="0" marL="457200" rtl="0" algn="l">
              <a:spcBef>
                <a:spcPts val="0"/>
              </a:spcBef>
              <a:spcAft>
                <a:spcPts val="0"/>
              </a:spcAft>
              <a:buSzPts val="2200"/>
              <a:buChar char="●"/>
            </a:pPr>
            <a:r>
              <a:rPr lang="en-US" sz="2200"/>
              <a:t>It has </a:t>
            </a:r>
            <a:r>
              <a:rPr b="1" lang="en-US" sz="2200"/>
              <a:t>executeGraph</a:t>
            </a:r>
            <a:r>
              <a:rPr lang="en-US" sz="2200"/>
              <a:t> method which gets DG from database based on </a:t>
            </a:r>
            <a:r>
              <a:rPr lang="en-US" sz="2200"/>
              <a:t>module</a:t>
            </a:r>
            <a:r>
              <a:rPr lang="en-US" sz="2200"/>
              <a:t> name, rpc and executes DG using node executors.</a:t>
            </a:r>
            <a:endParaRPr sz="2200"/>
          </a:p>
          <a:p>
            <a:pPr indent="-368300" lvl="0" marL="457200" rtl="0" algn="l">
              <a:spcBef>
                <a:spcPts val="0"/>
              </a:spcBef>
              <a:spcAft>
                <a:spcPts val="0"/>
              </a:spcAft>
              <a:buSzPts val="2200"/>
              <a:buChar char="●"/>
            </a:pPr>
            <a:r>
              <a:rPr lang="en-US" sz="2200"/>
              <a:t>It also includes </a:t>
            </a:r>
            <a:r>
              <a:rPr b="1" lang="en-US" sz="2200"/>
              <a:t>MdsalHelper</a:t>
            </a:r>
            <a:r>
              <a:rPr lang="en-US" sz="2200"/>
              <a:t> which converts </a:t>
            </a:r>
            <a:r>
              <a:rPr b="1" lang="en-US" sz="2200"/>
              <a:t>properties &lt;-&gt; POJO</a:t>
            </a:r>
            <a:endParaRPr b="1" sz="2200"/>
          </a:p>
        </p:txBody>
      </p:sp>
      <p:sp>
        <p:nvSpPr>
          <p:cNvPr id="482" name="Google Shape;482;g122ed392232_0_47"/>
          <p:cNvSpPr/>
          <p:nvPr/>
        </p:nvSpPr>
        <p:spPr>
          <a:xfrm>
            <a:off x="464100" y="1774200"/>
            <a:ext cx="3684900" cy="2018400"/>
          </a:xfrm>
          <a:prstGeom prst="wedgeRectCallout">
            <a:avLst>
              <a:gd fmla="val 125554" name="adj1"/>
              <a:gd fmla="val 5818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b="1" lang="en-US" sz="2200">
                <a:solidFill>
                  <a:schemeClr val="dk1"/>
                </a:solidFill>
                <a:highlight>
                  <a:srgbClr val="FFFFFF"/>
                </a:highlight>
                <a:latin typeface="Courier New"/>
                <a:ea typeface="Courier New"/>
                <a:cs typeface="Courier New"/>
                <a:sym typeface="Courier New"/>
              </a:rPr>
              <a:t>DbLibService</a:t>
            </a:r>
            <a:r>
              <a:rPr lang="en-US" sz="2200">
                <a:solidFill>
                  <a:schemeClr val="dk1"/>
                </a:solidFill>
                <a:highlight>
                  <a:srgbClr val="FFFFFF"/>
                </a:highlight>
                <a:latin typeface="Courier New"/>
                <a:ea typeface="Courier New"/>
                <a:cs typeface="Courier New"/>
                <a:sym typeface="Courier New"/>
              </a:rPr>
              <a:t> </a:t>
            </a:r>
            <a:r>
              <a:rPr lang="en-US" sz="2200">
                <a:solidFill>
                  <a:schemeClr val="dk1"/>
                </a:solidFill>
              </a:rPr>
              <a:t>base is an interface to do read/write operation on maria db. </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It uses maria db jdbc client library.</a:t>
            </a:r>
            <a:endParaRPr sz="2200"/>
          </a:p>
        </p:txBody>
      </p:sp>
      <p:sp>
        <p:nvSpPr>
          <p:cNvPr id="483" name="Google Shape;483;g122ed392232_0_47"/>
          <p:cNvSpPr/>
          <p:nvPr/>
        </p:nvSpPr>
        <p:spPr>
          <a:xfrm>
            <a:off x="445075" y="6605500"/>
            <a:ext cx="4386300" cy="2565900"/>
          </a:xfrm>
          <a:prstGeom prst="wedgeRectCallout">
            <a:avLst>
              <a:gd fmla="val 104760" name="adj1"/>
              <a:gd fmla="val -297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US" sz="2000"/>
              <a:t>Provider base folder </a:t>
            </a:r>
            <a:r>
              <a:rPr lang="en-US" sz="2000"/>
              <a:t>includes</a:t>
            </a:r>
            <a:r>
              <a:rPr lang="en-US" sz="2000"/>
              <a:t> node executors for every node in DG. </a:t>
            </a:r>
            <a:endParaRPr sz="2000"/>
          </a:p>
          <a:p>
            <a:pPr indent="-355600" lvl="0" marL="457200" rtl="0" algn="l">
              <a:spcBef>
                <a:spcPts val="0"/>
              </a:spcBef>
              <a:spcAft>
                <a:spcPts val="0"/>
              </a:spcAft>
              <a:buSzPts val="2000"/>
              <a:buChar char="●"/>
            </a:pPr>
            <a:r>
              <a:rPr lang="en-US" sz="2000"/>
              <a:t>Every node executor extends </a:t>
            </a:r>
            <a:r>
              <a:rPr b="1" lang="en-US" sz="2000">
                <a:solidFill>
                  <a:schemeClr val="dk1"/>
                </a:solidFill>
                <a:highlight>
                  <a:srgbClr val="FFFFFF"/>
                </a:highlight>
                <a:latin typeface="Courier New"/>
                <a:ea typeface="Courier New"/>
                <a:cs typeface="Courier New"/>
                <a:sym typeface="Courier New"/>
              </a:rPr>
              <a:t>AbstractSvcLogicNodeExector</a:t>
            </a:r>
            <a:r>
              <a:rPr lang="en-US" sz="2000">
                <a:solidFill>
                  <a:schemeClr val="dk1"/>
                </a:solidFill>
                <a:highlight>
                  <a:srgbClr val="FFFFFF"/>
                </a:highlight>
                <a:latin typeface="Courier New"/>
                <a:ea typeface="Courier New"/>
                <a:cs typeface="Courier New"/>
                <a:sym typeface="Courier New"/>
              </a:rPr>
              <a:t> </a:t>
            </a:r>
            <a:r>
              <a:rPr lang="en-US" sz="2000">
                <a:solidFill>
                  <a:schemeClr val="dk1"/>
                </a:solidFill>
              </a:rPr>
              <a:t>and it must implement execute method which has node specific logic</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22ed392232_0_603"/>
          <p:cNvSpPr txBox="1"/>
          <p:nvPr/>
        </p:nvSpPr>
        <p:spPr>
          <a:xfrm>
            <a:off x="9733025" y="8352500"/>
            <a:ext cx="741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Fig: Class diagrams showing node </a:t>
            </a:r>
            <a:r>
              <a:rPr lang="en-US" sz="2800">
                <a:latin typeface="Calibri"/>
                <a:ea typeface="Calibri"/>
                <a:cs typeface="Calibri"/>
                <a:sym typeface="Calibri"/>
              </a:rPr>
              <a:t>executors</a:t>
            </a:r>
            <a:r>
              <a:rPr lang="en-US" sz="2800">
                <a:latin typeface="Calibri"/>
                <a:ea typeface="Calibri"/>
                <a:cs typeface="Calibri"/>
                <a:sym typeface="Calibri"/>
              </a:rPr>
              <a:t> implements </a:t>
            </a:r>
            <a:r>
              <a:rPr b="1" lang="en-US" sz="2800">
                <a:latin typeface="Calibri"/>
                <a:ea typeface="Calibri"/>
                <a:cs typeface="Calibri"/>
                <a:sym typeface="Calibri"/>
              </a:rPr>
              <a:t>AbstractSvcLogicNodeExecutor</a:t>
            </a:r>
            <a:r>
              <a:rPr lang="en-US" sz="2800">
                <a:latin typeface="Calibri"/>
                <a:ea typeface="Calibri"/>
                <a:cs typeface="Calibri"/>
                <a:sym typeface="Calibri"/>
              </a:rPr>
              <a:t> and provides  </a:t>
            </a:r>
            <a:r>
              <a:rPr b="1" lang="en-US" sz="2800">
                <a:latin typeface="Calibri"/>
                <a:ea typeface="Calibri"/>
                <a:cs typeface="Calibri"/>
                <a:sym typeface="Calibri"/>
              </a:rPr>
              <a:t>execute</a:t>
            </a:r>
            <a:r>
              <a:rPr lang="en-US" sz="2800">
                <a:latin typeface="Calibri"/>
                <a:ea typeface="Calibri"/>
                <a:cs typeface="Calibri"/>
                <a:sym typeface="Calibri"/>
              </a:rPr>
              <a:t> method</a:t>
            </a:r>
            <a:endParaRPr sz="2800">
              <a:latin typeface="Calibri"/>
              <a:ea typeface="Calibri"/>
              <a:cs typeface="Calibri"/>
              <a:sym typeface="Calibri"/>
            </a:endParaRPr>
          </a:p>
        </p:txBody>
      </p:sp>
      <p:pic>
        <p:nvPicPr>
          <p:cNvPr id="489" name="Google Shape;489;g122ed392232_0_603"/>
          <p:cNvPicPr preferRelativeResize="0"/>
          <p:nvPr/>
        </p:nvPicPr>
        <p:blipFill>
          <a:blip r:embed="rId3">
            <a:alphaModFix/>
          </a:blip>
          <a:stretch>
            <a:fillRect/>
          </a:stretch>
        </p:blipFill>
        <p:spPr>
          <a:xfrm>
            <a:off x="8492950" y="4621424"/>
            <a:ext cx="9642650" cy="3758100"/>
          </a:xfrm>
          <a:prstGeom prst="rect">
            <a:avLst/>
          </a:prstGeom>
          <a:noFill/>
          <a:ln>
            <a:noFill/>
          </a:ln>
        </p:spPr>
      </p:pic>
      <p:pic>
        <p:nvPicPr>
          <p:cNvPr id="490" name="Google Shape;490;g122ed392232_0_603"/>
          <p:cNvPicPr preferRelativeResize="0"/>
          <p:nvPr/>
        </p:nvPicPr>
        <p:blipFill>
          <a:blip r:embed="rId4">
            <a:alphaModFix/>
          </a:blip>
          <a:stretch>
            <a:fillRect/>
          </a:stretch>
        </p:blipFill>
        <p:spPr>
          <a:xfrm>
            <a:off x="615775" y="2177992"/>
            <a:ext cx="8722524" cy="6283025"/>
          </a:xfrm>
          <a:prstGeom prst="rect">
            <a:avLst/>
          </a:prstGeom>
          <a:noFill/>
          <a:ln>
            <a:noFill/>
          </a:ln>
        </p:spPr>
      </p:pic>
      <p:sp>
        <p:nvSpPr>
          <p:cNvPr id="491" name="Google Shape;491;g122ed392232_0_603"/>
          <p:cNvSpPr txBox="1"/>
          <p:nvPr/>
        </p:nvSpPr>
        <p:spPr>
          <a:xfrm>
            <a:off x="1297450" y="8371700"/>
            <a:ext cx="68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Fig: DG execution flow at runtime in SLI</a:t>
            </a:r>
            <a:endParaRPr sz="3000">
              <a:latin typeface="Calibri"/>
              <a:ea typeface="Calibri"/>
              <a:cs typeface="Calibri"/>
              <a:sym typeface="Calibri"/>
            </a:endParaRPr>
          </a:p>
        </p:txBody>
      </p:sp>
      <p:sp>
        <p:nvSpPr>
          <p:cNvPr id="492" name="Google Shape;492;g122ed392232_0_603"/>
          <p:cNvSpPr txBox="1"/>
          <p:nvPr/>
        </p:nvSpPr>
        <p:spPr>
          <a:xfrm>
            <a:off x="9947325" y="1567250"/>
            <a:ext cx="8188200" cy="3263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Every node in DG has node executor in SLI. For ex: BlockNodeExecutor, CallNodeExecutor etc</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NodeExecutor implements AbstractSvcLogicNodeExecutor and must implement </a:t>
            </a:r>
            <a:r>
              <a:rPr b="1" lang="en-US" sz="2500">
                <a:latin typeface="Calibri"/>
                <a:ea typeface="Calibri"/>
                <a:cs typeface="Calibri"/>
                <a:sym typeface="Calibri"/>
              </a:rPr>
              <a:t>execute</a:t>
            </a:r>
            <a:r>
              <a:rPr lang="en-US" sz="2500">
                <a:latin typeface="Calibri"/>
                <a:ea typeface="Calibri"/>
                <a:cs typeface="Calibri"/>
                <a:sym typeface="Calibri"/>
              </a:rPr>
              <a:t> method which holds logic of specific node.</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SvcLogicService, an interface exposes a method </a:t>
            </a:r>
            <a:r>
              <a:rPr b="1" lang="en-US" sz="2500">
                <a:latin typeface="Calibri"/>
                <a:ea typeface="Calibri"/>
                <a:cs typeface="Calibri"/>
                <a:sym typeface="Calibri"/>
              </a:rPr>
              <a:t>execute </a:t>
            </a:r>
            <a:r>
              <a:rPr lang="en-US" sz="2500">
                <a:latin typeface="Calibri"/>
                <a:ea typeface="Calibri"/>
                <a:cs typeface="Calibri"/>
                <a:sym typeface="Calibri"/>
              </a:rPr>
              <a:t>which fetches DG from DB </a:t>
            </a:r>
            <a:r>
              <a:rPr lang="en-US" sz="2500">
                <a:latin typeface="Calibri"/>
                <a:ea typeface="Calibri"/>
                <a:cs typeface="Calibri"/>
                <a:sym typeface="Calibri"/>
              </a:rPr>
              <a:t>and loops through the graph and calls  node executor’s execute method</a:t>
            </a:r>
            <a:endParaRPr sz="2500">
              <a:latin typeface="Calibri"/>
              <a:ea typeface="Calibri"/>
              <a:cs typeface="Calibri"/>
              <a:sym typeface="Calibri"/>
            </a:endParaRPr>
          </a:p>
        </p:txBody>
      </p:sp>
      <p:sp>
        <p:nvSpPr>
          <p:cNvPr id="493" name="Google Shape;493;g122ed392232_0_603"/>
          <p:cNvSpPr txBox="1"/>
          <p:nvPr>
            <p:ph type="title"/>
          </p:nvPr>
        </p:nvSpPr>
        <p:spPr>
          <a:xfrm>
            <a:off x="4450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DG execution flow at </a:t>
            </a:r>
            <a:r>
              <a:rPr lang="en-US" sz="5400">
                <a:solidFill>
                  <a:srgbClr val="FFFFFF"/>
                </a:solidFill>
              </a:rPr>
              <a:t>runtime</a:t>
            </a:r>
            <a:r>
              <a:rPr lang="en-US" sz="5400">
                <a:solidFill>
                  <a:srgbClr val="FFFFFF"/>
                </a:solidFill>
              </a:rPr>
              <a:t> in SLI</a:t>
            </a:r>
            <a:endParaRPr sz="4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22ed392232_0_610"/>
          <p:cNvSpPr txBox="1"/>
          <p:nvPr>
            <p:ph type="title"/>
          </p:nvPr>
        </p:nvSpPr>
        <p:spPr>
          <a:xfrm>
            <a:off x="4450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RestconfApiCallNode</a:t>
            </a:r>
            <a:endParaRPr sz="4200"/>
          </a:p>
        </p:txBody>
      </p:sp>
      <p:pic>
        <p:nvPicPr>
          <p:cNvPr id="499" name="Google Shape;499;g122ed392232_0_610"/>
          <p:cNvPicPr preferRelativeResize="0"/>
          <p:nvPr/>
        </p:nvPicPr>
        <p:blipFill>
          <a:blip r:embed="rId3">
            <a:alphaModFix/>
          </a:blip>
          <a:stretch>
            <a:fillRect/>
          </a:stretch>
        </p:blipFill>
        <p:spPr>
          <a:xfrm>
            <a:off x="738002" y="1650950"/>
            <a:ext cx="9900622" cy="7630674"/>
          </a:xfrm>
          <a:prstGeom prst="rect">
            <a:avLst/>
          </a:prstGeom>
          <a:noFill/>
          <a:ln>
            <a:noFill/>
          </a:ln>
        </p:spPr>
      </p:pic>
      <p:sp>
        <p:nvSpPr>
          <p:cNvPr id="500" name="Google Shape;500;g122ed392232_0_610"/>
          <p:cNvSpPr txBox="1"/>
          <p:nvPr/>
        </p:nvSpPr>
        <p:spPr>
          <a:xfrm>
            <a:off x="3614350" y="9281625"/>
            <a:ext cx="35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resconfApiCallNode sequence diagram</a:t>
            </a:r>
            <a:endParaRPr b="1">
              <a:latin typeface="Calibri"/>
              <a:ea typeface="Calibri"/>
              <a:cs typeface="Calibri"/>
              <a:sym typeface="Calibri"/>
            </a:endParaRPr>
          </a:p>
        </p:txBody>
      </p:sp>
      <p:sp>
        <p:nvSpPr>
          <p:cNvPr id="501" name="Google Shape;501;g122ed392232_0_610"/>
          <p:cNvSpPr txBox="1"/>
          <p:nvPr/>
        </p:nvSpPr>
        <p:spPr>
          <a:xfrm>
            <a:off x="11323675" y="1754375"/>
            <a:ext cx="6267900" cy="7929300"/>
          </a:xfrm>
          <a:prstGeom prst="rect">
            <a:avLst/>
          </a:prstGeom>
          <a:noFill/>
          <a:ln>
            <a:noFill/>
          </a:ln>
        </p:spPr>
        <p:txBody>
          <a:bodyPr anchorCtr="0" anchor="t" bIns="91425" lIns="91425" spcFirstLastPara="1" rIns="91425" wrap="square" tIns="91425">
            <a:spAutoFit/>
          </a:bodyPr>
          <a:lstStyle/>
          <a:p>
            <a:pPr indent="-349250" lvl="0" marL="457200" rtl="0" algn="l">
              <a:lnSpc>
                <a:spcPct val="136363"/>
              </a:lnSpc>
              <a:spcBef>
                <a:spcPts val="100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RestconfApiCallNode: Plugin to an “execute” node to handle RESTCONF based call.</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DataFormatSerializer: Serializer to encode/decode between external representation and properties (DG context memory)</a:t>
            </a:r>
            <a:endParaRPr sz="1900">
              <a:solidFill>
                <a:schemeClr val="dk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JSONSerializer: For encode/decode to/from JSON.</a:t>
            </a:r>
            <a:endParaRPr sz="1900">
              <a:solidFill>
                <a:schemeClr val="dk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XMLSerializer: For encode/decode to/from XML.</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PropertiesNodeSerializer: Serializer to encode/decode between properties to propertiesNode</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PropertiesNode: Abstract </a:t>
            </a:r>
            <a:r>
              <a:rPr lang="en-US" sz="1900">
                <a:solidFill>
                  <a:schemeClr val="dk1"/>
                </a:solidFill>
                <a:latin typeface="Times New Roman"/>
                <a:ea typeface="Times New Roman"/>
                <a:cs typeface="Times New Roman"/>
                <a:sym typeface="Times New Roman"/>
              </a:rPr>
              <a:t>representation</a:t>
            </a:r>
            <a:r>
              <a:rPr lang="en-US" sz="1900">
                <a:solidFill>
                  <a:schemeClr val="dk1"/>
                </a:solidFill>
                <a:latin typeface="Times New Roman"/>
                <a:ea typeface="Times New Roman"/>
                <a:cs typeface="Times New Roman"/>
                <a:sym typeface="Times New Roman"/>
              </a:rPr>
              <a:t> of properties in tree</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YangParserImpl: ODL yang tools to parse yang files and provides schemaContext</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ParserIdentifier: ODL restconf util, which provides a util method to get instanceidentifier given a uri and schemacontext</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SchemaContext: Represents yang  information</a:t>
            </a:r>
            <a:endParaRPr sz="1900">
              <a:solidFill>
                <a:schemeClr val="dk1"/>
              </a:solidFill>
              <a:latin typeface="Times New Roman"/>
              <a:ea typeface="Times New Roman"/>
              <a:cs typeface="Times New Roman"/>
              <a:sym typeface="Times New Roman"/>
            </a:endParaRPr>
          </a:p>
          <a:p>
            <a:pPr indent="-349250" lvl="0" marL="457200" rtl="0" algn="l">
              <a:lnSpc>
                <a:spcPct val="136363"/>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ODL yang tools reference: https://docs.opendaylight.org/en/stable-phosphorus/developer-guides/yang-tools.html</a:t>
            </a:r>
            <a:endParaRPr sz="8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22ed392232_0_617"/>
          <p:cNvSpPr txBox="1"/>
          <p:nvPr>
            <p:ph type="title"/>
          </p:nvPr>
        </p:nvSpPr>
        <p:spPr>
          <a:xfrm>
            <a:off x="445077" y="316734"/>
            <a:ext cx="107475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How to add new adaptor/plugin</a:t>
            </a:r>
            <a:endParaRPr sz="4200"/>
          </a:p>
        </p:txBody>
      </p:sp>
      <p:sp>
        <p:nvSpPr>
          <p:cNvPr id="507" name="Google Shape;507;g122ed392232_0_617"/>
          <p:cNvSpPr txBox="1"/>
          <p:nvPr/>
        </p:nvSpPr>
        <p:spPr>
          <a:xfrm>
            <a:off x="11044700" y="1857500"/>
            <a:ext cx="6687900" cy="4925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To add any new adaptor, New adaptor class must implement SvcLogicPlugin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New adaptor can be used in DG using execute Node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New adaptor’s fully qualified java class name should be provided as plugin name in execute node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SLI uses reflections to invoke any </a:t>
            </a:r>
            <a:r>
              <a:rPr lang="en-US" sz="2200">
                <a:latin typeface="Calibri"/>
                <a:ea typeface="Calibri"/>
                <a:cs typeface="Calibri"/>
                <a:sym typeface="Calibri"/>
              </a:rPr>
              <a:t>method in new adaptor class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To add any new resource type, New class must implement SvcLogicResource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New resource can be used from resource-mgmt nodes in DG for example, save,update,get-resource etc</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Fully qualified java class name should be given as plugin name in resource nodes in DG.</a:t>
            </a:r>
            <a:endParaRPr sz="2200">
              <a:latin typeface="Calibri"/>
              <a:ea typeface="Calibri"/>
              <a:cs typeface="Calibri"/>
              <a:sym typeface="Calibri"/>
            </a:endParaRPr>
          </a:p>
        </p:txBody>
      </p:sp>
      <p:pic>
        <p:nvPicPr>
          <p:cNvPr id="508" name="Google Shape;508;g122ed392232_0_617"/>
          <p:cNvPicPr preferRelativeResize="0"/>
          <p:nvPr/>
        </p:nvPicPr>
        <p:blipFill>
          <a:blip r:embed="rId3">
            <a:alphaModFix/>
          </a:blip>
          <a:stretch>
            <a:fillRect/>
          </a:stretch>
        </p:blipFill>
        <p:spPr>
          <a:xfrm>
            <a:off x="543613" y="6448030"/>
            <a:ext cx="5537684" cy="2822121"/>
          </a:xfrm>
          <a:prstGeom prst="rect">
            <a:avLst/>
          </a:prstGeom>
          <a:noFill/>
          <a:ln>
            <a:noFill/>
          </a:ln>
        </p:spPr>
      </p:pic>
      <p:pic>
        <p:nvPicPr>
          <p:cNvPr id="509" name="Google Shape;509;g122ed392232_0_617"/>
          <p:cNvPicPr preferRelativeResize="0"/>
          <p:nvPr/>
        </p:nvPicPr>
        <p:blipFill>
          <a:blip r:embed="rId4">
            <a:alphaModFix/>
          </a:blip>
          <a:stretch>
            <a:fillRect/>
          </a:stretch>
        </p:blipFill>
        <p:spPr>
          <a:xfrm>
            <a:off x="6200213" y="6857054"/>
            <a:ext cx="9696561" cy="3225946"/>
          </a:xfrm>
          <a:prstGeom prst="rect">
            <a:avLst/>
          </a:prstGeom>
          <a:noFill/>
          <a:ln>
            <a:noFill/>
          </a:ln>
        </p:spPr>
      </p:pic>
      <p:pic>
        <p:nvPicPr>
          <p:cNvPr id="510" name="Google Shape;510;g122ed392232_0_617"/>
          <p:cNvPicPr preferRelativeResize="0"/>
          <p:nvPr/>
        </p:nvPicPr>
        <p:blipFill>
          <a:blip r:embed="rId5">
            <a:alphaModFix/>
          </a:blip>
          <a:stretch>
            <a:fillRect/>
          </a:stretch>
        </p:blipFill>
        <p:spPr>
          <a:xfrm>
            <a:off x="445063" y="1532800"/>
            <a:ext cx="5365532" cy="1333498"/>
          </a:xfrm>
          <a:prstGeom prst="rect">
            <a:avLst/>
          </a:prstGeom>
          <a:noFill/>
          <a:ln>
            <a:noFill/>
          </a:ln>
        </p:spPr>
      </p:pic>
      <p:pic>
        <p:nvPicPr>
          <p:cNvPr id="511" name="Google Shape;511;g122ed392232_0_617"/>
          <p:cNvPicPr preferRelativeResize="0"/>
          <p:nvPr/>
        </p:nvPicPr>
        <p:blipFill>
          <a:blip r:embed="rId6">
            <a:alphaModFix/>
          </a:blip>
          <a:stretch>
            <a:fillRect/>
          </a:stretch>
        </p:blipFill>
        <p:spPr>
          <a:xfrm>
            <a:off x="3527747" y="2866307"/>
            <a:ext cx="6271177" cy="3225946"/>
          </a:xfrm>
          <a:prstGeom prst="rect">
            <a:avLst/>
          </a:prstGeom>
          <a:noFill/>
          <a:ln>
            <a:noFill/>
          </a:ln>
        </p:spPr>
      </p:pic>
      <p:cxnSp>
        <p:nvCxnSpPr>
          <p:cNvPr id="512" name="Google Shape;512;g122ed392232_0_617"/>
          <p:cNvCxnSpPr/>
          <p:nvPr/>
        </p:nvCxnSpPr>
        <p:spPr>
          <a:xfrm flipH="1" rot="10800000">
            <a:off x="5595200" y="2156450"/>
            <a:ext cx="5551500" cy="5100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g122ed392232_0_617"/>
          <p:cNvCxnSpPr/>
          <p:nvPr/>
        </p:nvCxnSpPr>
        <p:spPr>
          <a:xfrm flipH="1" rot="10800000">
            <a:off x="9427325" y="3222975"/>
            <a:ext cx="1765200" cy="44850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g122ed392232_0_617"/>
          <p:cNvCxnSpPr/>
          <p:nvPr/>
        </p:nvCxnSpPr>
        <p:spPr>
          <a:xfrm flipH="1" rot="10800000">
            <a:off x="8334500" y="3803000"/>
            <a:ext cx="3205500" cy="5391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g122ed392232_0_617"/>
          <p:cNvCxnSpPr/>
          <p:nvPr/>
        </p:nvCxnSpPr>
        <p:spPr>
          <a:xfrm flipH="1" rot="10800000">
            <a:off x="3775975" y="2866300"/>
            <a:ext cx="7416600" cy="496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4"/>
          <p:cNvSpPr txBox="1"/>
          <p:nvPr>
            <p:ph type="title"/>
          </p:nvPr>
        </p:nvSpPr>
        <p:spPr>
          <a:xfrm>
            <a:off x="6853619" y="4336795"/>
            <a:ext cx="4580761" cy="10312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1dc399c912_0_2"/>
          <p:cNvSpPr txBox="1"/>
          <p:nvPr>
            <p:ph type="title"/>
          </p:nvPr>
        </p:nvSpPr>
        <p:spPr>
          <a:xfrm>
            <a:off x="567050" y="318375"/>
            <a:ext cx="11233800" cy="793200"/>
          </a:xfrm>
          <a:prstGeom prst="rect">
            <a:avLst/>
          </a:prstGeom>
          <a:noFill/>
          <a:ln>
            <a:noFill/>
          </a:ln>
        </p:spPr>
        <p:txBody>
          <a:bodyPr anchorCtr="0" anchor="t" bIns="0" lIns="0" spcFirstLastPara="1" rIns="0" wrap="square" tIns="15875">
            <a:spAutoFit/>
          </a:bodyPr>
          <a:lstStyle/>
          <a:p>
            <a:pPr indent="0" lvl="0" marL="12700" rtl="0" algn="l">
              <a:spcBef>
                <a:spcPts val="0"/>
              </a:spcBef>
              <a:spcAft>
                <a:spcPts val="0"/>
              </a:spcAft>
              <a:buClr>
                <a:schemeClr val="dk1"/>
              </a:buClr>
              <a:buFont typeface="Arial"/>
              <a:buNone/>
            </a:pPr>
            <a:r>
              <a:rPr lang="en-US" sz="5050">
                <a:solidFill>
                  <a:schemeClr val="lt1"/>
                </a:solidFill>
              </a:rPr>
              <a:t>SDNC SLI Architecture (built over ODL) </a:t>
            </a:r>
            <a:endParaRPr sz="5050"/>
          </a:p>
        </p:txBody>
      </p:sp>
      <p:pic>
        <p:nvPicPr>
          <p:cNvPr id="94" name="Google Shape;94;g11dc399c912_0_2"/>
          <p:cNvPicPr preferRelativeResize="0"/>
          <p:nvPr/>
        </p:nvPicPr>
        <p:blipFill>
          <a:blip r:embed="rId3">
            <a:alphaModFix/>
          </a:blip>
          <a:stretch>
            <a:fillRect/>
          </a:stretch>
        </p:blipFill>
        <p:spPr>
          <a:xfrm>
            <a:off x="567050" y="2089150"/>
            <a:ext cx="11486100" cy="7336250"/>
          </a:xfrm>
          <a:prstGeom prst="rect">
            <a:avLst/>
          </a:prstGeom>
          <a:noFill/>
          <a:ln>
            <a:noFill/>
          </a:ln>
        </p:spPr>
      </p:pic>
      <p:sp>
        <p:nvSpPr>
          <p:cNvPr id="95" name="Google Shape;95;g11dc399c912_0_2"/>
          <p:cNvSpPr txBox="1"/>
          <p:nvPr/>
        </p:nvSpPr>
        <p:spPr>
          <a:xfrm>
            <a:off x="12192975" y="2219275"/>
            <a:ext cx="5852700" cy="666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b="1" lang="en-US" sz="2300">
                <a:latin typeface="Calibri"/>
                <a:ea typeface="Calibri"/>
                <a:cs typeface="Calibri"/>
                <a:sym typeface="Calibri"/>
              </a:rPr>
              <a:t>DG Builder </a:t>
            </a:r>
            <a:endParaRPr b="1"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Graphical tool to create DG.</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b="1" lang="en-US" sz="2300">
                <a:latin typeface="Calibri"/>
                <a:ea typeface="Calibri"/>
                <a:cs typeface="Calibri"/>
                <a:sym typeface="Calibri"/>
              </a:rPr>
              <a:t>API Handler</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NBI exposes several RESTCONF APIs</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The API handlers is the component responsible to handle received API requests and delegate the execution workflow to SLI.</a:t>
            </a:r>
            <a:endParaRPr sz="2300">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Service Logic Interpreter</a:t>
            </a:r>
            <a:endParaRPr b="1"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Execution engine for DG.</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b="1" lang="en-US" sz="2300">
                <a:latin typeface="Calibri"/>
                <a:ea typeface="Calibri"/>
                <a:cs typeface="Calibri"/>
                <a:sym typeface="Calibri"/>
              </a:rPr>
              <a:t>Adaptors</a:t>
            </a:r>
            <a:endParaRPr b="1"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solidFill>
                  <a:schemeClr val="dk1"/>
                </a:solidFill>
                <a:latin typeface="Calibri"/>
                <a:ea typeface="Calibri"/>
                <a:cs typeface="Calibri"/>
                <a:sym typeface="Calibri"/>
              </a:rPr>
              <a:t>Southbound interface is made up of Java plugins (adapters) to interact with the underlying domains/networks with different protocol/mechanism.</a:t>
            </a:r>
            <a:endParaRPr sz="2300">
              <a:solidFill>
                <a:schemeClr val="dk1"/>
              </a:solidFill>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300">
                <a:solidFill>
                  <a:schemeClr val="dk1"/>
                </a:solidFill>
                <a:latin typeface="Calibri"/>
                <a:ea typeface="Calibri"/>
                <a:cs typeface="Calibri"/>
                <a:sym typeface="Calibri"/>
              </a:rPr>
              <a:t>Adaptors available currently are  Ansible, Chef, SaltStack, Rest, SSH, Netconf, Restconf,  Netbox client etc</a:t>
            </a:r>
            <a:r>
              <a:rPr lang="en-US" sz="2800">
                <a:latin typeface="Calibri"/>
                <a:ea typeface="Calibri"/>
                <a:cs typeface="Calibri"/>
                <a:sym typeface="Calibri"/>
              </a:rPr>
              <a:t>	</a:t>
            </a:r>
            <a:endParaRPr sz="2800">
              <a:latin typeface="Calibri"/>
              <a:ea typeface="Calibri"/>
              <a:cs typeface="Calibri"/>
              <a:sym typeface="Calibri"/>
            </a:endParaRPr>
          </a:p>
        </p:txBody>
      </p:sp>
      <p:sp>
        <p:nvSpPr>
          <p:cNvPr id="96" name="Google Shape;96;g11dc399c912_0_2"/>
          <p:cNvSpPr txBox="1"/>
          <p:nvPr/>
        </p:nvSpPr>
        <p:spPr>
          <a:xfrm>
            <a:off x="11800850" y="343925"/>
            <a:ext cx="6487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rPr>
              <a:t>https://wiki.onap.org/pages/viewpage.action?pageId=3247281</a:t>
            </a:r>
            <a:endParaRPr sz="2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1e4c7146f9_0_92"/>
          <p:cNvSpPr txBox="1"/>
          <p:nvPr>
            <p:ph type="title"/>
          </p:nvPr>
        </p:nvSpPr>
        <p:spPr>
          <a:xfrm>
            <a:off x="567052" y="318375"/>
            <a:ext cx="150738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DG-SLI - Introduction</a:t>
            </a:r>
            <a:endParaRPr sz="5050"/>
          </a:p>
        </p:txBody>
      </p:sp>
      <p:sp>
        <p:nvSpPr>
          <p:cNvPr id="102" name="Google Shape;102;g11e4c7146f9_0_92"/>
          <p:cNvSpPr txBox="1"/>
          <p:nvPr/>
        </p:nvSpPr>
        <p:spPr>
          <a:xfrm>
            <a:off x="11955150" y="1501900"/>
            <a:ext cx="62364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900">
              <a:latin typeface="Calibri"/>
              <a:ea typeface="Calibri"/>
              <a:cs typeface="Calibri"/>
              <a:sym typeface="Calibri"/>
            </a:endParaRPr>
          </a:p>
        </p:txBody>
      </p:sp>
      <p:pic>
        <p:nvPicPr>
          <p:cNvPr id="103" name="Google Shape;103;g11e4c7146f9_0_92"/>
          <p:cNvPicPr preferRelativeResize="0"/>
          <p:nvPr/>
        </p:nvPicPr>
        <p:blipFill>
          <a:blip r:embed="rId3">
            <a:alphaModFix/>
          </a:blip>
          <a:stretch>
            <a:fillRect/>
          </a:stretch>
        </p:blipFill>
        <p:spPr>
          <a:xfrm>
            <a:off x="674575" y="1978900"/>
            <a:ext cx="4763250" cy="2593099"/>
          </a:xfrm>
          <a:prstGeom prst="rect">
            <a:avLst/>
          </a:prstGeom>
          <a:noFill/>
          <a:ln>
            <a:noFill/>
          </a:ln>
        </p:spPr>
      </p:pic>
      <p:pic>
        <p:nvPicPr>
          <p:cNvPr id="104" name="Google Shape;104;g11e4c7146f9_0_92"/>
          <p:cNvPicPr preferRelativeResize="0"/>
          <p:nvPr/>
        </p:nvPicPr>
        <p:blipFill rotWithShape="1">
          <a:blip r:embed="rId4">
            <a:alphaModFix/>
          </a:blip>
          <a:srcRect b="0" l="2590" r="-2590" t="0"/>
          <a:stretch/>
        </p:blipFill>
        <p:spPr>
          <a:xfrm>
            <a:off x="674575" y="5535125"/>
            <a:ext cx="6539950" cy="2192500"/>
          </a:xfrm>
          <a:prstGeom prst="rect">
            <a:avLst/>
          </a:prstGeom>
          <a:noFill/>
          <a:ln>
            <a:noFill/>
          </a:ln>
        </p:spPr>
      </p:pic>
      <p:pic>
        <p:nvPicPr>
          <p:cNvPr id="105" name="Google Shape;105;g11e4c7146f9_0_92"/>
          <p:cNvPicPr preferRelativeResize="0"/>
          <p:nvPr/>
        </p:nvPicPr>
        <p:blipFill>
          <a:blip r:embed="rId5">
            <a:alphaModFix/>
          </a:blip>
          <a:stretch>
            <a:fillRect/>
          </a:stretch>
        </p:blipFill>
        <p:spPr>
          <a:xfrm>
            <a:off x="365525" y="8290150"/>
            <a:ext cx="17770076" cy="658575"/>
          </a:xfrm>
          <a:prstGeom prst="rect">
            <a:avLst/>
          </a:prstGeom>
          <a:noFill/>
          <a:ln>
            <a:noFill/>
          </a:ln>
        </p:spPr>
      </p:pic>
      <p:sp>
        <p:nvSpPr>
          <p:cNvPr id="106" name="Google Shape;106;g11e4c7146f9_0_92"/>
          <p:cNvSpPr txBox="1"/>
          <p:nvPr/>
        </p:nvSpPr>
        <p:spPr>
          <a:xfrm>
            <a:off x="12144875" y="1501900"/>
            <a:ext cx="6143100" cy="3657300"/>
          </a:xfrm>
          <a:prstGeom prst="rect">
            <a:avLst/>
          </a:prstGeom>
          <a:noFill/>
          <a:ln>
            <a:noFill/>
          </a:ln>
        </p:spPr>
        <p:txBody>
          <a:bodyPr anchorCtr="0" anchor="t" bIns="91425" lIns="91425" spcFirstLastPara="1" rIns="91425" wrap="square" tIns="91425">
            <a:spAutoFit/>
          </a:bodyPr>
          <a:lstStyle/>
          <a:p>
            <a:pPr indent="-374650" lvl="0" marL="457200" marR="425450" rtl="0" algn="l">
              <a:lnSpc>
                <a:spcPct val="115000"/>
              </a:lnSpc>
              <a:spcBef>
                <a:spcPts val="0"/>
              </a:spcBef>
              <a:spcAft>
                <a:spcPts val="0"/>
              </a:spcAft>
              <a:buClr>
                <a:schemeClr val="dk1"/>
              </a:buClr>
              <a:buSzPts val="2300"/>
              <a:buFont typeface="Tahoma"/>
              <a:buChar char="●"/>
            </a:pPr>
            <a:r>
              <a:rPr b="1" lang="en-US" sz="2300">
                <a:solidFill>
                  <a:schemeClr val="dk1"/>
                </a:solidFill>
                <a:latin typeface="Tahoma"/>
                <a:ea typeface="Tahoma"/>
                <a:cs typeface="Tahoma"/>
                <a:sym typeface="Tahoma"/>
              </a:rPr>
              <a:t>DG</a:t>
            </a:r>
            <a:r>
              <a:rPr lang="en-US" sz="2300">
                <a:solidFill>
                  <a:schemeClr val="dk1"/>
                </a:solidFill>
                <a:latin typeface="Tahoma"/>
                <a:ea typeface="Tahoma"/>
                <a:cs typeface="Tahoma"/>
                <a:sym typeface="Tahoma"/>
              </a:rPr>
              <a:t> is short for Directed  Graph, It is built on top of  IBM’s Node Red.</a:t>
            </a:r>
            <a:endParaRPr sz="2300">
              <a:solidFill>
                <a:schemeClr val="dk1"/>
              </a:solidFill>
              <a:latin typeface="Tahoma"/>
              <a:ea typeface="Tahoma"/>
              <a:cs typeface="Tahoma"/>
              <a:sym typeface="Tahoma"/>
            </a:endParaRPr>
          </a:p>
          <a:p>
            <a:pPr indent="-374650" lvl="0" marL="457200" marR="174625" rtl="0" algn="l">
              <a:lnSpc>
                <a:spcPct val="115000"/>
              </a:lnSpc>
              <a:spcBef>
                <a:spcPts val="0"/>
              </a:spcBef>
              <a:spcAft>
                <a:spcPts val="0"/>
              </a:spcAft>
              <a:buClr>
                <a:schemeClr val="dk1"/>
              </a:buClr>
              <a:buSzPts val="2300"/>
              <a:buFont typeface="Tahoma"/>
              <a:buChar char="●"/>
            </a:pPr>
            <a:r>
              <a:rPr b="1" lang="en-US" sz="2300">
                <a:solidFill>
                  <a:schemeClr val="dk1"/>
                </a:solidFill>
                <a:latin typeface="Tahoma"/>
                <a:ea typeface="Tahoma"/>
                <a:cs typeface="Tahoma"/>
                <a:sym typeface="Tahoma"/>
              </a:rPr>
              <a:t>DG builder</a:t>
            </a:r>
            <a:r>
              <a:rPr lang="en-US" sz="2300">
                <a:solidFill>
                  <a:schemeClr val="dk1"/>
                </a:solidFill>
                <a:latin typeface="Tahoma"/>
                <a:ea typeface="Tahoma"/>
                <a:cs typeface="Tahoma"/>
                <a:sym typeface="Tahoma"/>
              </a:rPr>
              <a:t> refers to the  graphical tool for creating a  DG.</a:t>
            </a:r>
            <a:endParaRPr sz="2300">
              <a:solidFill>
                <a:schemeClr val="dk1"/>
              </a:solidFill>
              <a:latin typeface="Tahoma"/>
              <a:ea typeface="Tahoma"/>
              <a:cs typeface="Tahoma"/>
              <a:sym typeface="Tahoma"/>
            </a:endParaRPr>
          </a:p>
          <a:p>
            <a:pPr indent="-374650" lvl="0" marL="457200" rtl="0" algn="l">
              <a:lnSpc>
                <a:spcPct val="115000"/>
              </a:lnSpc>
              <a:spcBef>
                <a:spcPts val="0"/>
              </a:spcBef>
              <a:spcAft>
                <a:spcPts val="0"/>
              </a:spcAft>
              <a:buClr>
                <a:schemeClr val="dk1"/>
              </a:buClr>
              <a:buSzPts val="2300"/>
              <a:buFont typeface="Tahoma"/>
              <a:buChar char="●"/>
            </a:pPr>
            <a:r>
              <a:rPr lang="en-US" sz="2300">
                <a:solidFill>
                  <a:schemeClr val="dk1"/>
                </a:solidFill>
                <a:latin typeface="Tahoma"/>
                <a:ea typeface="Tahoma"/>
                <a:cs typeface="Tahoma"/>
                <a:sym typeface="Tahoma"/>
              </a:rPr>
              <a:t>A DG is the actual graph which is an instance of a  service flow and generates  an XML	for use by the Service Logic Interpreter(SLI).</a:t>
            </a:r>
            <a:endParaRPr sz="22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7" name="Google Shape;107;g11e4c7146f9_0_92"/>
          <p:cNvSpPr txBox="1"/>
          <p:nvPr/>
        </p:nvSpPr>
        <p:spPr>
          <a:xfrm>
            <a:off x="7676075" y="5143500"/>
            <a:ext cx="5926800" cy="2782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lang="en-US" sz="2500"/>
              <a:t>SLI stands for Service Logic Interpreter.</a:t>
            </a:r>
            <a:endParaRPr sz="2500"/>
          </a:p>
          <a:p>
            <a:pPr indent="-387350" lvl="0" marL="457200" rtl="0" algn="l">
              <a:lnSpc>
                <a:spcPct val="115000"/>
              </a:lnSpc>
              <a:spcBef>
                <a:spcPts val="0"/>
              </a:spcBef>
              <a:spcAft>
                <a:spcPts val="0"/>
              </a:spcAft>
              <a:buSzPts val="2500"/>
              <a:buChar char="●"/>
            </a:pPr>
            <a:r>
              <a:rPr lang="en-US" sz="2500"/>
              <a:t>SLI is a piece of java code written in house</a:t>
            </a:r>
            <a:endParaRPr sz="2500"/>
          </a:p>
          <a:p>
            <a:pPr indent="-387350" lvl="0" marL="457200" rtl="0" algn="l">
              <a:lnSpc>
                <a:spcPct val="115000"/>
              </a:lnSpc>
              <a:spcBef>
                <a:spcPts val="0"/>
              </a:spcBef>
              <a:spcAft>
                <a:spcPts val="0"/>
              </a:spcAft>
              <a:buSzPts val="2500"/>
              <a:buChar char="●"/>
            </a:pPr>
            <a:r>
              <a:rPr lang="en-US" sz="2500"/>
              <a:t>SLI executes corresponding DG @ Runtime for a given Data.</a:t>
            </a:r>
            <a:endParaRPr sz="2500"/>
          </a:p>
        </p:txBody>
      </p:sp>
      <p:pic>
        <p:nvPicPr>
          <p:cNvPr id="108" name="Google Shape;108;g11e4c7146f9_0_92"/>
          <p:cNvPicPr preferRelativeResize="0"/>
          <p:nvPr/>
        </p:nvPicPr>
        <p:blipFill>
          <a:blip r:embed="rId6">
            <a:alphaModFix/>
          </a:blip>
          <a:stretch>
            <a:fillRect/>
          </a:stretch>
        </p:blipFill>
        <p:spPr>
          <a:xfrm>
            <a:off x="5627551" y="1855325"/>
            <a:ext cx="6327601" cy="293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g11e4c7146f9_0_114"/>
          <p:cNvPicPr preferRelativeResize="0"/>
          <p:nvPr/>
        </p:nvPicPr>
        <p:blipFill rotWithShape="1">
          <a:blip r:embed="rId3">
            <a:alphaModFix/>
          </a:blip>
          <a:srcRect b="0" l="0" r="0" t="0"/>
          <a:stretch/>
        </p:blipFill>
        <p:spPr>
          <a:xfrm>
            <a:off x="1028700" y="1674453"/>
            <a:ext cx="1158815" cy="7581899"/>
          </a:xfrm>
          <a:prstGeom prst="rect">
            <a:avLst/>
          </a:prstGeom>
          <a:noFill/>
          <a:ln>
            <a:noFill/>
          </a:ln>
        </p:spPr>
      </p:pic>
      <p:sp>
        <p:nvSpPr>
          <p:cNvPr id="114" name="Google Shape;114;g11e4c7146f9_0_114"/>
          <p:cNvSpPr txBox="1"/>
          <p:nvPr>
            <p:ph type="title"/>
          </p:nvPr>
        </p:nvSpPr>
        <p:spPr>
          <a:xfrm>
            <a:off x="66221" y="295950"/>
            <a:ext cx="152661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solidFill>
                  <a:srgbClr val="FFFFFF"/>
                </a:solidFill>
              </a:rPr>
              <a:t>DG Builder - Service Logic Nodes</a:t>
            </a:r>
            <a:endParaRPr sz="5400"/>
          </a:p>
        </p:txBody>
      </p:sp>
      <p:sp>
        <p:nvSpPr>
          <p:cNvPr id="115" name="Google Shape;115;g11e4c7146f9_0_114"/>
          <p:cNvSpPr txBox="1"/>
          <p:nvPr/>
        </p:nvSpPr>
        <p:spPr>
          <a:xfrm>
            <a:off x="12961550" y="1778250"/>
            <a:ext cx="4323600" cy="561300"/>
          </a:xfrm>
          <a:prstGeom prst="rect">
            <a:avLst/>
          </a:prstGeom>
          <a:noFill/>
          <a:ln>
            <a:noFill/>
          </a:ln>
        </p:spPr>
        <p:txBody>
          <a:bodyPr anchorCtr="0" anchor="t" bIns="0" lIns="0" spcFirstLastPara="1" rIns="0" wrap="square" tIns="83175">
            <a:spAutoFit/>
          </a:bodyPr>
          <a:lstStyle/>
          <a:p>
            <a:pPr indent="0" lvl="0" marL="682625" marR="0" rtl="0" algn="l">
              <a:lnSpc>
                <a:spcPct val="100000"/>
              </a:lnSpc>
              <a:spcBef>
                <a:spcPts val="555"/>
              </a:spcBef>
              <a:spcAft>
                <a:spcPts val="0"/>
              </a:spcAft>
              <a:buNone/>
            </a:pPr>
            <a:r>
              <a:t/>
            </a:r>
            <a:endParaRPr sz="3100">
              <a:latin typeface="Tahoma"/>
              <a:ea typeface="Tahoma"/>
              <a:cs typeface="Tahoma"/>
              <a:sym typeface="Tahoma"/>
            </a:endParaRPr>
          </a:p>
        </p:txBody>
      </p:sp>
      <p:pic>
        <p:nvPicPr>
          <p:cNvPr id="116" name="Google Shape;116;g11e4c7146f9_0_114"/>
          <p:cNvPicPr preferRelativeResize="0"/>
          <p:nvPr/>
        </p:nvPicPr>
        <p:blipFill>
          <a:blip r:embed="rId4">
            <a:alphaModFix/>
          </a:blip>
          <a:stretch>
            <a:fillRect/>
          </a:stretch>
        </p:blipFill>
        <p:spPr>
          <a:xfrm>
            <a:off x="2471351" y="1674450"/>
            <a:ext cx="5035400" cy="7983350"/>
          </a:xfrm>
          <a:prstGeom prst="rect">
            <a:avLst/>
          </a:prstGeom>
          <a:noFill/>
          <a:ln>
            <a:noFill/>
          </a:ln>
        </p:spPr>
      </p:pic>
      <p:pic>
        <p:nvPicPr>
          <p:cNvPr id="117" name="Google Shape;117;g11e4c7146f9_0_114"/>
          <p:cNvPicPr preferRelativeResize="0"/>
          <p:nvPr/>
        </p:nvPicPr>
        <p:blipFill>
          <a:blip r:embed="rId5">
            <a:alphaModFix/>
          </a:blip>
          <a:stretch>
            <a:fillRect/>
          </a:stretch>
        </p:blipFill>
        <p:spPr>
          <a:xfrm>
            <a:off x="7275375" y="1674450"/>
            <a:ext cx="5419175" cy="7167700"/>
          </a:xfrm>
          <a:prstGeom prst="rect">
            <a:avLst/>
          </a:prstGeom>
          <a:noFill/>
          <a:ln>
            <a:noFill/>
          </a:ln>
        </p:spPr>
      </p:pic>
      <p:sp>
        <p:nvSpPr>
          <p:cNvPr id="118" name="Google Shape;118;g11e4c7146f9_0_114"/>
          <p:cNvSpPr txBox="1"/>
          <p:nvPr/>
        </p:nvSpPr>
        <p:spPr>
          <a:xfrm>
            <a:off x="12961550" y="1569375"/>
            <a:ext cx="5035500" cy="7942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Char char="●"/>
            </a:pPr>
            <a:r>
              <a:rPr lang="en-US" sz="2800"/>
              <a:t>Node for all programming needs.</a:t>
            </a:r>
            <a:endParaRPr sz="2800"/>
          </a:p>
          <a:p>
            <a:pPr indent="-406400" lvl="1" marL="914400" rtl="0" algn="l">
              <a:spcBef>
                <a:spcPts val="0"/>
              </a:spcBef>
              <a:spcAft>
                <a:spcPts val="0"/>
              </a:spcAft>
              <a:buSzPts val="2800"/>
              <a:buChar char="○"/>
            </a:pPr>
            <a:r>
              <a:rPr lang="en-US" sz="2800">
                <a:solidFill>
                  <a:schemeClr val="dk1"/>
                </a:solidFill>
              </a:rPr>
              <a:t>Flow control to write logic.</a:t>
            </a:r>
            <a:endParaRPr sz="2800">
              <a:solidFill>
                <a:schemeClr val="dk1"/>
              </a:solidFill>
            </a:endParaRPr>
          </a:p>
          <a:p>
            <a:pPr indent="-406400" lvl="1" marL="914400" rtl="0" algn="l">
              <a:spcBef>
                <a:spcPts val="0"/>
              </a:spcBef>
              <a:spcAft>
                <a:spcPts val="0"/>
              </a:spcAft>
              <a:buSzPts val="2800"/>
              <a:buChar char="○"/>
            </a:pPr>
            <a:r>
              <a:rPr lang="en-US" sz="2800">
                <a:solidFill>
                  <a:schemeClr val="dk1"/>
                </a:solidFill>
              </a:rPr>
              <a:t>Resource nodes for DB operations. It could be AAI or any SQL database or MDSAL’s data store</a:t>
            </a:r>
            <a:endParaRPr sz="2800">
              <a:solidFill>
                <a:schemeClr val="dk1"/>
              </a:solidFill>
            </a:endParaRPr>
          </a:p>
          <a:p>
            <a:pPr indent="-406400" lvl="1" marL="914400" rtl="0" algn="l">
              <a:spcBef>
                <a:spcPts val="0"/>
              </a:spcBef>
              <a:spcAft>
                <a:spcPts val="0"/>
              </a:spcAft>
              <a:buSzPts val="2800"/>
              <a:buChar char="○"/>
            </a:pPr>
            <a:r>
              <a:rPr lang="en-US" sz="2800">
                <a:solidFill>
                  <a:schemeClr val="dk1"/>
                </a:solidFill>
              </a:rPr>
              <a:t>JAVA Plugin node to write re-usable logic as JAVA code and use it from DG.</a:t>
            </a:r>
            <a:endParaRPr sz="2800">
              <a:solidFill>
                <a:schemeClr val="dk1"/>
              </a:solidFill>
            </a:endParaRPr>
          </a:p>
          <a:p>
            <a:pPr indent="-406400" lvl="1" marL="914400" rtl="0" algn="l">
              <a:spcBef>
                <a:spcPts val="0"/>
              </a:spcBef>
              <a:spcAft>
                <a:spcPts val="0"/>
              </a:spcAft>
              <a:buSzPts val="2800"/>
              <a:buChar char="○"/>
            </a:pPr>
            <a:r>
              <a:rPr lang="en-US" sz="2800">
                <a:solidFill>
                  <a:schemeClr val="dk1"/>
                </a:solidFill>
              </a:rPr>
              <a:t>Record node for logging.</a:t>
            </a:r>
            <a:endParaRPr sz="2800"/>
          </a:p>
          <a:p>
            <a:pPr indent="-406400" lvl="0" marL="457200" rtl="0" algn="l">
              <a:spcBef>
                <a:spcPts val="0"/>
              </a:spcBef>
              <a:spcAft>
                <a:spcPts val="0"/>
              </a:spcAft>
              <a:buSzPts val="2800"/>
              <a:buChar char="●"/>
            </a:pPr>
            <a:r>
              <a:rPr lang="en-US" sz="2800"/>
              <a:t>Extensible framework allow addition of new nodes, plugins, resource adapters etc.</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212224e555_1_90"/>
          <p:cNvSpPr txBox="1"/>
          <p:nvPr>
            <p:ph idx="1" type="body"/>
          </p:nvPr>
        </p:nvSpPr>
        <p:spPr>
          <a:xfrm>
            <a:off x="282600" y="1853750"/>
            <a:ext cx="17722800" cy="6926700"/>
          </a:xfrm>
          <a:prstGeom prst="rect">
            <a:avLst/>
          </a:prstGeom>
        </p:spPr>
        <p:txBody>
          <a:bodyPr anchorCtr="0" anchor="t" bIns="0" lIns="0" spcFirstLastPara="1" rIns="0" wrap="square" tIns="0">
            <a:spAutoFit/>
          </a:bodyPr>
          <a:lstStyle/>
          <a:p>
            <a:pPr indent="-419100" lvl="0" marL="457200" rtl="0" algn="l">
              <a:spcBef>
                <a:spcPts val="0"/>
              </a:spcBef>
              <a:spcAft>
                <a:spcPts val="0"/>
              </a:spcAft>
              <a:buSzPts val="3000"/>
              <a:buChar char="●"/>
            </a:pPr>
            <a:r>
              <a:rPr b="1" lang="en-US" sz="3000"/>
              <a:t>DG start :</a:t>
            </a:r>
            <a:r>
              <a:rPr lang="en-US" sz="3000"/>
              <a:t>  This node starts a flow. This node is required on every flow. This node has a button to its left, when clicked generates the XML for the flow.</a:t>
            </a:r>
            <a:endParaRPr sz="3000"/>
          </a:p>
          <a:p>
            <a:pPr indent="-419100" lvl="0" marL="457200" rtl="0" algn="l">
              <a:spcBef>
                <a:spcPts val="0"/>
              </a:spcBef>
              <a:spcAft>
                <a:spcPts val="0"/>
              </a:spcAft>
              <a:buSzPts val="3000"/>
              <a:buChar char="●"/>
            </a:pPr>
            <a:r>
              <a:rPr b="1" lang="en-US" sz="3000"/>
              <a:t>Service logic : </a:t>
            </a:r>
            <a:r>
              <a:rPr lang="en-US" sz="3000"/>
              <a:t>DG start node is followed by service logic node where we configure module name and version.</a:t>
            </a:r>
            <a:endParaRPr sz="3000"/>
          </a:p>
          <a:p>
            <a:pPr indent="-419100" lvl="0" marL="457200" rtl="0" algn="l">
              <a:spcBef>
                <a:spcPts val="0"/>
              </a:spcBef>
              <a:spcAft>
                <a:spcPts val="0"/>
              </a:spcAft>
              <a:buSzPts val="3000"/>
              <a:buChar char="●"/>
            </a:pPr>
            <a:r>
              <a:rPr b="1" lang="en-US" sz="3000"/>
              <a:t>Method : </a:t>
            </a:r>
            <a:r>
              <a:rPr lang="en-US" sz="3000"/>
              <a:t>RPC name will be configured in method node. Service logic’s module name and  rpc in method’s node is key to identify any DG.</a:t>
            </a:r>
            <a:endParaRPr sz="3000"/>
          </a:p>
          <a:p>
            <a:pPr indent="-419100" lvl="0" marL="457200" rtl="0" algn="l">
              <a:spcBef>
                <a:spcPts val="0"/>
              </a:spcBef>
              <a:spcAft>
                <a:spcPts val="0"/>
              </a:spcAft>
              <a:buSzPts val="3000"/>
              <a:buChar char="●"/>
            </a:pPr>
            <a:r>
              <a:rPr b="1" lang="en-US" sz="3000"/>
              <a:t>Block:  </a:t>
            </a:r>
            <a:r>
              <a:rPr lang="en-US" sz="3000"/>
              <a:t>A block nodes is used to execute a set of nodes.</a:t>
            </a:r>
            <a:endParaRPr sz="3000"/>
          </a:p>
          <a:p>
            <a:pPr indent="-419100" lvl="0" marL="457200" rtl="0" algn="l">
              <a:spcBef>
                <a:spcPts val="0"/>
              </a:spcBef>
              <a:spcAft>
                <a:spcPts val="0"/>
              </a:spcAft>
              <a:buSzPts val="3000"/>
              <a:buChar char="●"/>
            </a:pPr>
            <a:r>
              <a:rPr b="1" lang="en-US" sz="3000"/>
              <a:t>Call : </a:t>
            </a:r>
            <a:r>
              <a:rPr lang="en-US" sz="3000"/>
              <a:t>A call node is used to call another graph. Attributes are module name, rpc, version and mode.</a:t>
            </a:r>
            <a:endParaRPr sz="3000"/>
          </a:p>
          <a:p>
            <a:pPr indent="-419100" lvl="0" marL="457200" rtl="0" algn="l">
              <a:spcBef>
                <a:spcPts val="0"/>
              </a:spcBef>
              <a:spcAft>
                <a:spcPts val="0"/>
              </a:spcAft>
              <a:buSzPts val="3000"/>
              <a:buChar char="●"/>
            </a:pPr>
            <a:r>
              <a:rPr b="1" lang="en-US" sz="3000"/>
              <a:t>Execute: </a:t>
            </a:r>
            <a:r>
              <a:rPr lang="en-US" sz="3000"/>
              <a:t>An execute node is used to execute Java code supplied as a plugin. Attributes are Fully qualified Java class of plugin to be used and Name of method in the plugin class to execute. Method must return void, and take 2 arguments: a Map (for parameters) and a SvcLogicContext (to allow plugin read/write access to context memory). Java plugin must implement SvcLogicPlugin to be used in execute node.</a:t>
            </a:r>
            <a:endParaRPr sz="3000"/>
          </a:p>
          <a:p>
            <a:pPr indent="-419100" lvl="0" marL="457200" rtl="0" algn="l">
              <a:spcBef>
                <a:spcPts val="0"/>
              </a:spcBef>
              <a:spcAft>
                <a:spcPts val="0"/>
              </a:spcAft>
              <a:buSzPts val="3000"/>
              <a:buChar char="●"/>
            </a:pPr>
            <a:r>
              <a:rPr b="1" lang="en-US" sz="3000"/>
              <a:t>Resource management nodes : </a:t>
            </a:r>
            <a:r>
              <a:rPr lang="en-US" sz="3000"/>
              <a:t>Resources management nodes are save, update,  delete etc. It is used to operate on DB. DB could be AAI/SQL/MDSAL. Attributes include fully qualified Java class of resource adaptor to be used, resource(type of resource), key (ex: SQL statements ). An  adaptor must implement SvcLogicResource to be used in these nodes.</a:t>
            </a:r>
            <a:endParaRPr sz="3000"/>
          </a:p>
        </p:txBody>
      </p:sp>
      <p:sp>
        <p:nvSpPr>
          <p:cNvPr id="124" name="Google Shape;124;g1212224e555_1_90"/>
          <p:cNvSpPr txBox="1"/>
          <p:nvPr>
            <p:ph type="title"/>
          </p:nvPr>
        </p:nvSpPr>
        <p:spPr>
          <a:xfrm>
            <a:off x="66221" y="295950"/>
            <a:ext cx="15266100" cy="8439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Clr>
                <a:schemeClr val="dk1"/>
              </a:buClr>
              <a:buFont typeface="Arial"/>
              <a:buNone/>
            </a:pPr>
            <a:r>
              <a:rPr lang="en-US" sz="5400">
                <a:solidFill>
                  <a:schemeClr val="lt1"/>
                </a:solidFill>
              </a:rPr>
              <a:t>DG Builder - Service Logic Nodes</a:t>
            </a:r>
            <a:endParaRPr sz="5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e4c7146f9_0_143"/>
          <p:cNvSpPr txBox="1"/>
          <p:nvPr>
            <p:ph type="title"/>
          </p:nvPr>
        </p:nvSpPr>
        <p:spPr>
          <a:xfrm>
            <a:off x="567052" y="318375"/>
            <a:ext cx="15073800" cy="7932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5050">
                <a:solidFill>
                  <a:srgbClr val="FFFFFF"/>
                </a:solidFill>
              </a:rPr>
              <a:t>DG Builder - GUI</a:t>
            </a:r>
            <a:endParaRPr sz="5050"/>
          </a:p>
        </p:txBody>
      </p:sp>
      <p:sp>
        <p:nvSpPr>
          <p:cNvPr id="130" name="Google Shape;130;g11e4c7146f9_0_143"/>
          <p:cNvSpPr txBox="1"/>
          <p:nvPr/>
        </p:nvSpPr>
        <p:spPr>
          <a:xfrm>
            <a:off x="11955150" y="1501900"/>
            <a:ext cx="62364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900">
              <a:latin typeface="Calibri"/>
              <a:ea typeface="Calibri"/>
              <a:cs typeface="Calibri"/>
              <a:sym typeface="Calibri"/>
            </a:endParaRPr>
          </a:p>
        </p:txBody>
      </p:sp>
      <p:pic>
        <p:nvPicPr>
          <p:cNvPr id="131" name="Google Shape;131;g11e4c7146f9_0_143"/>
          <p:cNvPicPr preferRelativeResize="0"/>
          <p:nvPr/>
        </p:nvPicPr>
        <p:blipFill>
          <a:blip r:embed="rId3">
            <a:alphaModFix/>
          </a:blip>
          <a:stretch>
            <a:fillRect/>
          </a:stretch>
        </p:blipFill>
        <p:spPr>
          <a:xfrm>
            <a:off x="9686500" y="1658550"/>
            <a:ext cx="8172149" cy="7625375"/>
          </a:xfrm>
          <a:prstGeom prst="rect">
            <a:avLst/>
          </a:prstGeom>
          <a:noFill/>
          <a:ln>
            <a:noFill/>
          </a:ln>
        </p:spPr>
      </p:pic>
      <p:pic>
        <p:nvPicPr>
          <p:cNvPr id="132" name="Google Shape;132;g11e4c7146f9_0_143"/>
          <p:cNvPicPr preferRelativeResize="0"/>
          <p:nvPr/>
        </p:nvPicPr>
        <p:blipFill>
          <a:blip r:embed="rId4">
            <a:alphaModFix/>
          </a:blip>
          <a:stretch>
            <a:fillRect/>
          </a:stretch>
        </p:blipFill>
        <p:spPr>
          <a:xfrm>
            <a:off x="310800" y="3169925"/>
            <a:ext cx="6236401" cy="4175524"/>
          </a:xfrm>
          <a:prstGeom prst="rect">
            <a:avLst/>
          </a:prstGeom>
          <a:noFill/>
          <a:ln>
            <a:noFill/>
          </a:ln>
        </p:spPr>
      </p:pic>
      <p:pic>
        <p:nvPicPr>
          <p:cNvPr id="133" name="Google Shape;133;g11e4c7146f9_0_143"/>
          <p:cNvPicPr preferRelativeResize="0"/>
          <p:nvPr/>
        </p:nvPicPr>
        <p:blipFill>
          <a:blip r:embed="rId5">
            <a:alphaModFix/>
          </a:blip>
          <a:stretch>
            <a:fillRect/>
          </a:stretch>
        </p:blipFill>
        <p:spPr>
          <a:xfrm>
            <a:off x="6699601" y="4240425"/>
            <a:ext cx="2834499" cy="2245148"/>
          </a:xfrm>
          <a:prstGeom prst="rect">
            <a:avLst/>
          </a:prstGeom>
          <a:noFill/>
          <a:ln>
            <a:noFill/>
          </a:ln>
        </p:spPr>
      </p:pic>
      <p:pic>
        <p:nvPicPr>
          <p:cNvPr id="134" name="Google Shape;134;g11e4c7146f9_0_143"/>
          <p:cNvPicPr preferRelativeResize="0"/>
          <p:nvPr/>
        </p:nvPicPr>
        <p:blipFill>
          <a:blip r:embed="rId6">
            <a:alphaModFix/>
          </a:blip>
          <a:stretch>
            <a:fillRect/>
          </a:stretch>
        </p:blipFill>
        <p:spPr>
          <a:xfrm>
            <a:off x="1676400" y="7497849"/>
            <a:ext cx="6000750" cy="609600"/>
          </a:xfrm>
          <a:prstGeom prst="rect">
            <a:avLst/>
          </a:prstGeom>
          <a:noFill/>
          <a:ln>
            <a:noFill/>
          </a:ln>
        </p:spPr>
      </p:pic>
      <p:pic>
        <p:nvPicPr>
          <p:cNvPr id="135" name="Google Shape;135;g11e4c7146f9_0_143"/>
          <p:cNvPicPr preferRelativeResize="0"/>
          <p:nvPr/>
        </p:nvPicPr>
        <p:blipFill>
          <a:blip r:embed="rId7">
            <a:alphaModFix/>
          </a:blip>
          <a:stretch>
            <a:fillRect/>
          </a:stretch>
        </p:blipFill>
        <p:spPr>
          <a:xfrm>
            <a:off x="10346175" y="9003982"/>
            <a:ext cx="7288699" cy="596518"/>
          </a:xfrm>
          <a:prstGeom prst="rect">
            <a:avLst/>
          </a:prstGeom>
          <a:noFill/>
          <a:ln>
            <a:noFill/>
          </a:ln>
        </p:spPr>
      </p:pic>
      <p:sp>
        <p:nvSpPr>
          <p:cNvPr id="136" name="Google Shape;136;g11e4c7146f9_0_143"/>
          <p:cNvSpPr txBox="1"/>
          <p:nvPr/>
        </p:nvSpPr>
        <p:spPr>
          <a:xfrm>
            <a:off x="417050" y="8694675"/>
            <a:ext cx="851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At runtime controller service logic can be changed just by modifying DG</a:t>
            </a:r>
            <a:endParaRPr b="1" sz="2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2022-03-16T05:53:52Z</dcterms:created>
  <dc:creator>vikram bn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2022-03-16T00:00:00Z</vt:filetime>
  </property>
  <property fmtid="{D5CDD505-2E9C-101B-9397-08002B2CF9AE}" pid="3" name="Creator">
    <vt:lpwstr>Canva</vt:lpwstr>
  </property>
  <property fmtid="{D5CDD505-2E9C-101B-9397-08002B2CF9AE}" pid="4" name="LastSaved">
    <vt:filetime>2022-03-16T00:00:00Z</vt:filetime>
  </property>
</Properties>
</file>